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303" r:id="rId2"/>
    <p:sldId id="259" r:id="rId3"/>
    <p:sldId id="431" r:id="rId4"/>
    <p:sldId id="432" r:id="rId5"/>
    <p:sldId id="433" r:id="rId6"/>
    <p:sldId id="260" r:id="rId7"/>
    <p:sldId id="258" r:id="rId8"/>
    <p:sldId id="262" r:id="rId9"/>
    <p:sldId id="296" r:id="rId10"/>
    <p:sldId id="299" r:id="rId11"/>
    <p:sldId id="300" r:id="rId12"/>
    <p:sldId id="302" r:id="rId13"/>
    <p:sldId id="298" r:id="rId14"/>
    <p:sldId id="268" r:id="rId15"/>
    <p:sldId id="269" r:id="rId16"/>
    <p:sldId id="270" r:id="rId17"/>
    <p:sldId id="304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27" r:id="rId29"/>
    <p:sldId id="281" r:id="rId30"/>
    <p:sldId id="282" r:id="rId31"/>
    <p:sldId id="283" r:id="rId32"/>
    <p:sldId id="375" r:id="rId33"/>
    <p:sldId id="382" r:id="rId34"/>
    <p:sldId id="377" r:id="rId35"/>
    <p:sldId id="378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20" r:id="rId63"/>
    <p:sldId id="421" r:id="rId64"/>
    <p:sldId id="422" r:id="rId65"/>
    <p:sldId id="423" r:id="rId66"/>
    <p:sldId id="424" r:id="rId67"/>
    <p:sldId id="425" r:id="rId68"/>
    <p:sldId id="426" r:id="rId69"/>
    <p:sldId id="427" r:id="rId70"/>
    <p:sldId id="428" r:id="rId71"/>
    <p:sldId id="429" r:id="rId72"/>
    <p:sldId id="430" r:id="rId73"/>
    <p:sldId id="500" r:id="rId74"/>
    <p:sldId id="473" r:id="rId75"/>
    <p:sldId id="474" r:id="rId76"/>
    <p:sldId id="475" r:id="rId77"/>
    <p:sldId id="476" r:id="rId78"/>
    <p:sldId id="440" r:id="rId79"/>
    <p:sldId id="477" r:id="rId80"/>
    <p:sldId id="478" r:id="rId81"/>
    <p:sldId id="479" r:id="rId82"/>
    <p:sldId id="480" r:id="rId83"/>
    <p:sldId id="481" r:id="rId84"/>
    <p:sldId id="482" r:id="rId85"/>
    <p:sldId id="483" r:id="rId86"/>
    <p:sldId id="484" r:id="rId87"/>
    <p:sldId id="485" r:id="rId88"/>
    <p:sldId id="486" r:id="rId89"/>
    <p:sldId id="487" r:id="rId90"/>
    <p:sldId id="488" r:id="rId91"/>
    <p:sldId id="489" r:id="rId92"/>
    <p:sldId id="490" r:id="rId93"/>
    <p:sldId id="491" r:id="rId94"/>
    <p:sldId id="492" r:id="rId95"/>
    <p:sldId id="493" r:id="rId96"/>
    <p:sldId id="451" r:id="rId97"/>
    <p:sldId id="494" r:id="rId98"/>
    <p:sldId id="495" r:id="rId99"/>
    <p:sldId id="499" r:id="rId100"/>
    <p:sldId id="292" r:id="rId101"/>
    <p:sldId id="293" r:id="rId102"/>
    <p:sldId id="496" r:id="rId103"/>
    <p:sldId id="497" r:id="rId104"/>
    <p:sldId id="469" r:id="rId105"/>
    <p:sldId id="470" r:id="rId106"/>
    <p:sldId id="471" r:id="rId107"/>
    <p:sldId id="472" r:id="rId108"/>
    <p:sldId id="301" r:id="rId109"/>
    <p:sldId id="294" r:id="rId110"/>
    <p:sldId id="295" r:id="rId111"/>
    <p:sldId id="501" r:id="rId1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C90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B371FF-6D06-4337-AC1B-B0B66EC1D784}" v="2" dt="2021-06-19T22:19:14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8" autoAdjust="0"/>
    <p:restoredTop sz="86385" autoAdjust="0"/>
  </p:normalViewPr>
  <p:slideViewPr>
    <p:cSldViewPr>
      <p:cViewPr varScale="1">
        <p:scale>
          <a:sx n="98" d="100"/>
          <a:sy n="98" d="100"/>
        </p:scale>
        <p:origin x="15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574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159E1-204F-4705-86F0-8A3CD33A3F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FCA9446-89BC-48CE-8CEB-A9417262B5A6}">
      <dgm:prSet/>
      <dgm:spPr/>
      <dgm:t>
        <a:bodyPr/>
        <a:lstStyle/>
        <a:p>
          <a:r>
            <a:rPr lang="en-US"/>
            <a:t>Teleworking</a:t>
          </a:r>
          <a:br>
            <a:rPr lang="en-US"/>
          </a:br>
          <a:r>
            <a:rPr lang="en-US"/>
            <a:t>Using smart phones to do some work at home</a:t>
          </a:r>
        </a:p>
      </dgm:t>
    </dgm:pt>
    <dgm:pt modelId="{1A3F0B95-1774-468D-A009-291EE867C098}" type="parTrans" cxnId="{5FA6374F-7F54-4A19-9131-D575E84BCAA9}">
      <dgm:prSet/>
      <dgm:spPr/>
      <dgm:t>
        <a:bodyPr/>
        <a:lstStyle/>
        <a:p>
          <a:endParaRPr lang="en-US"/>
        </a:p>
      </dgm:t>
    </dgm:pt>
    <dgm:pt modelId="{4B512D31-6052-4740-A070-CAFD0F53E360}" type="sibTrans" cxnId="{5FA6374F-7F54-4A19-9131-D575E84BCAA9}">
      <dgm:prSet/>
      <dgm:spPr/>
      <dgm:t>
        <a:bodyPr/>
        <a:lstStyle/>
        <a:p>
          <a:endParaRPr lang="en-US"/>
        </a:p>
      </dgm:t>
    </dgm:pt>
    <dgm:pt modelId="{A0FECA1D-C398-4166-8E30-8BC611FFE74C}">
      <dgm:prSet/>
      <dgm:spPr/>
      <dgm:t>
        <a:bodyPr/>
        <a:lstStyle/>
        <a:p>
          <a:r>
            <a:rPr lang="en-US"/>
            <a:t>Virtual Collaboration</a:t>
          </a:r>
          <a:br>
            <a:rPr lang="en-US"/>
          </a:br>
          <a:r>
            <a:rPr lang="en-US"/>
            <a:t>Using Zoom, Skype and other tools</a:t>
          </a:r>
        </a:p>
      </dgm:t>
    </dgm:pt>
    <dgm:pt modelId="{680D2269-BFD5-4E61-9C55-ECFAC16F1DC2}" type="parTrans" cxnId="{E413C2AE-3CAC-4DD1-9818-D74E5DCD0666}">
      <dgm:prSet/>
      <dgm:spPr/>
      <dgm:t>
        <a:bodyPr/>
        <a:lstStyle/>
        <a:p>
          <a:endParaRPr lang="en-US"/>
        </a:p>
      </dgm:t>
    </dgm:pt>
    <dgm:pt modelId="{9F6BE3E3-4779-4231-AE50-1B23B7562873}" type="sibTrans" cxnId="{E413C2AE-3CAC-4DD1-9818-D74E5DCD0666}">
      <dgm:prSet/>
      <dgm:spPr/>
      <dgm:t>
        <a:bodyPr/>
        <a:lstStyle/>
        <a:p>
          <a:endParaRPr lang="en-US"/>
        </a:p>
      </dgm:t>
    </dgm:pt>
    <dgm:pt modelId="{64025867-C24D-4214-B419-63627CCE67E2}">
      <dgm:prSet/>
      <dgm:spPr/>
      <dgm:t>
        <a:bodyPr/>
        <a:lstStyle/>
        <a:p>
          <a:r>
            <a:rPr lang="en-US"/>
            <a:t>New Media</a:t>
          </a:r>
          <a:br>
            <a:rPr lang="en-US"/>
          </a:br>
          <a:r>
            <a:rPr lang="en-US"/>
            <a:t>Required for job success</a:t>
          </a:r>
        </a:p>
      </dgm:t>
    </dgm:pt>
    <dgm:pt modelId="{440F9FB5-3310-4894-858C-B820155DBC92}" type="parTrans" cxnId="{BA0D8632-9B70-4082-A1B3-54979FDC8D00}">
      <dgm:prSet/>
      <dgm:spPr/>
      <dgm:t>
        <a:bodyPr/>
        <a:lstStyle/>
        <a:p>
          <a:endParaRPr lang="en-US"/>
        </a:p>
      </dgm:t>
    </dgm:pt>
    <dgm:pt modelId="{743F5D8B-EA23-457E-A007-E8A500F8F69A}" type="sibTrans" cxnId="{BA0D8632-9B70-4082-A1B3-54979FDC8D00}">
      <dgm:prSet/>
      <dgm:spPr/>
      <dgm:t>
        <a:bodyPr/>
        <a:lstStyle/>
        <a:p>
          <a:endParaRPr lang="en-US"/>
        </a:p>
      </dgm:t>
    </dgm:pt>
    <dgm:pt modelId="{2E8D3DC6-3E5D-431B-9A3C-311D7B82C529}" type="pres">
      <dgm:prSet presAssocID="{060159E1-204F-4705-86F0-8A3CD33A3FA9}" presName="linear" presStyleCnt="0">
        <dgm:presLayoutVars>
          <dgm:animLvl val="lvl"/>
          <dgm:resizeHandles val="exact"/>
        </dgm:presLayoutVars>
      </dgm:prSet>
      <dgm:spPr/>
    </dgm:pt>
    <dgm:pt modelId="{C8BBCC8D-7DEC-4BBD-9C54-178808FC6AA4}" type="pres">
      <dgm:prSet presAssocID="{4FCA9446-89BC-48CE-8CEB-A9417262B5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6A8AD28-3E01-4908-9046-645D97778707}" type="pres">
      <dgm:prSet presAssocID="{4B512D31-6052-4740-A070-CAFD0F53E360}" presName="spacer" presStyleCnt="0"/>
      <dgm:spPr/>
    </dgm:pt>
    <dgm:pt modelId="{30E4489F-7459-4260-94CA-8FA8DD1D4903}" type="pres">
      <dgm:prSet presAssocID="{A0FECA1D-C398-4166-8E30-8BC611FFE7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F2E3C1-21E7-48B4-91FC-4DCEC9DF5C80}" type="pres">
      <dgm:prSet presAssocID="{9F6BE3E3-4779-4231-AE50-1B23B7562873}" presName="spacer" presStyleCnt="0"/>
      <dgm:spPr/>
    </dgm:pt>
    <dgm:pt modelId="{D47F79D0-5A36-46FC-A9E7-649833D7DB81}" type="pres">
      <dgm:prSet presAssocID="{64025867-C24D-4214-B419-63627CCE67E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A0D8632-9B70-4082-A1B3-54979FDC8D00}" srcId="{060159E1-204F-4705-86F0-8A3CD33A3FA9}" destId="{64025867-C24D-4214-B419-63627CCE67E2}" srcOrd="2" destOrd="0" parTransId="{440F9FB5-3310-4894-858C-B820155DBC92}" sibTransId="{743F5D8B-EA23-457E-A007-E8A500F8F69A}"/>
    <dgm:cxn modelId="{AE27E86C-E8F3-4011-8896-4065A8DF3F57}" type="presOf" srcId="{A0FECA1D-C398-4166-8E30-8BC611FFE74C}" destId="{30E4489F-7459-4260-94CA-8FA8DD1D4903}" srcOrd="0" destOrd="0" presId="urn:microsoft.com/office/officeart/2005/8/layout/vList2"/>
    <dgm:cxn modelId="{5FA6374F-7F54-4A19-9131-D575E84BCAA9}" srcId="{060159E1-204F-4705-86F0-8A3CD33A3FA9}" destId="{4FCA9446-89BC-48CE-8CEB-A9417262B5A6}" srcOrd="0" destOrd="0" parTransId="{1A3F0B95-1774-468D-A009-291EE867C098}" sibTransId="{4B512D31-6052-4740-A070-CAFD0F53E360}"/>
    <dgm:cxn modelId="{0E957B83-C884-4BE5-B0A5-4FEC09ADC3F6}" type="presOf" srcId="{64025867-C24D-4214-B419-63627CCE67E2}" destId="{D47F79D0-5A36-46FC-A9E7-649833D7DB81}" srcOrd="0" destOrd="0" presId="urn:microsoft.com/office/officeart/2005/8/layout/vList2"/>
    <dgm:cxn modelId="{E413C2AE-3CAC-4DD1-9818-D74E5DCD0666}" srcId="{060159E1-204F-4705-86F0-8A3CD33A3FA9}" destId="{A0FECA1D-C398-4166-8E30-8BC611FFE74C}" srcOrd="1" destOrd="0" parTransId="{680D2269-BFD5-4E61-9C55-ECFAC16F1DC2}" sibTransId="{9F6BE3E3-4779-4231-AE50-1B23B7562873}"/>
    <dgm:cxn modelId="{BA0078C8-C403-4836-BA61-9C320A2FC117}" type="presOf" srcId="{4FCA9446-89BC-48CE-8CEB-A9417262B5A6}" destId="{C8BBCC8D-7DEC-4BBD-9C54-178808FC6AA4}" srcOrd="0" destOrd="0" presId="urn:microsoft.com/office/officeart/2005/8/layout/vList2"/>
    <dgm:cxn modelId="{4ABC75CE-27EA-47F9-B3FA-5341B6FC17CA}" type="presOf" srcId="{060159E1-204F-4705-86F0-8A3CD33A3FA9}" destId="{2E8D3DC6-3E5D-431B-9A3C-311D7B82C529}" srcOrd="0" destOrd="0" presId="urn:microsoft.com/office/officeart/2005/8/layout/vList2"/>
    <dgm:cxn modelId="{3D5FA64A-7BDD-49D6-B230-B9CF780AEE01}" type="presParOf" srcId="{2E8D3DC6-3E5D-431B-9A3C-311D7B82C529}" destId="{C8BBCC8D-7DEC-4BBD-9C54-178808FC6AA4}" srcOrd="0" destOrd="0" presId="urn:microsoft.com/office/officeart/2005/8/layout/vList2"/>
    <dgm:cxn modelId="{3D1FB908-7B59-4DB8-B2E4-9AD158D0865D}" type="presParOf" srcId="{2E8D3DC6-3E5D-431B-9A3C-311D7B82C529}" destId="{E6A8AD28-3E01-4908-9046-645D97778707}" srcOrd="1" destOrd="0" presId="urn:microsoft.com/office/officeart/2005/8/layout/vList2"/>
    <dgm:cxn modelId="{3A0041F8-8A63-482B-897A-CBD1FAFDBE5D}" type="presParOf" srcId="{2E8D3DC6-3E5D-431B-9A3C-311D7B82C529}" destId="{30E4489F-7459-4260-94CA-8FA8DD1D4903}" srcOrd="2" destOrd="0" presId="urn:microsoft.com/office/officeart/2005/8/layout/vList2"/>
    <dgm:cxn modelId="{9AD2115A-B9BE-41FA-80CF-C1014321C761}" type="presParOf" srcId="{2E8D3DC6-3E5D-431B-9A3C-311D7B82C529}" destId="{C3F2E3C1-21E7-48B4-91FC-4DCEC9DF5C80}" srcOrd="3" destOrd="0" presId="urn:microsoft.com/office/officeart/2005/8/layout/vList2"/>
    <dgm:cxn modelId="{92BF67CA-52A3-4CD6-B7A3-73B3FFBE581A}" type="presParOf" srcId="{2E8D3DC6-3E5D-431B-9A3C-311D7B82C529}" destId="{D47F79D0-5A36-46FC-A9E7-649833D7DB8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BCC8D-7DEC-4BBD-9C54-178808FC6AA4}">
      <dsp:nvSpPr>
        <dsp:cNvPr id="0" name=""/>
        <dsp:cNvSpPr/>
      </dsp:nvSpPr>
      <dsp:spPr>
        <a:xfrm>
          <a:off x="0" y="57567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Teleworking</a:t>
          </a:r>
          <a:br>
            <a:rPr lang="en-US" sz="2200" kern="1200"/>
          </a:br>
          <a:r>
            <a:rPr lang="en-US" sz="2200" kern="1200"/>
            <a:t>Using smart phones to do some work at home</a:t>
          </a:r>
        </a:p>
      </dsp:txBody>
      <dsp:txXfrm>
        <a:off x="56544" y="632221"/>
        <a:ext cx="3050800" cy="1045212"/>
      </dsp:txXfrm>
    </dsp:sp>
    <dsp:sp modelId="{30E4489F-7459-4260-94CA-8FA8DD1D4903}">
      <dsp:nvSpPr>
        <dsp:cNvPr id="0" name=""/>
        <dsp:cNvSpPr/>
      </dsp:nvSpPr>
      <dsp:spPr>
        <a:xfrm>
          <a:off x="0" y="179733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Virtual Collaboration</a:t>
          </a:r>
          <a:br>
            <a:rPr lang="en-US" sz="2200" kern="1200"/>
          </a:br>
          <a:r>
            <a:rPr lang="en-US" sz="2200" kern="1200"/>
            <a:t>Using Zoom, Skype and other tools</a:t>
          </a:r>
        </a:p>
      </dsp:txBody>
      <dsp:txXfrm>
        <a:off x="56544" y="1853881"/>
        <a:ext cx="3050800" cy="1045212"/>
      </dsp:txXfrm>
    </dsp:sp>
    <dsp:sp modelId="{D47F79D0-5A36-46FC-A9E7-649833D7DB81}">
      <dsp:nvSpPr>
        <dsp:cNvPr id="0" name=""/>
        <dsp:cNvSpPr/>
      </dsp:nvSpPr>
      <dsp:spPr>
        <a:xfrm>
          <a:off x="0" y="301899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New Media</a:t>
          </a:r>
          <a:br>
            <a:rPr lang="en-US" sz="2200" kern="1200"/>
          </a:br>
          <a:r>
            <a:rPr lang="en-US" sz="2200" kern="1200"/>
            <a:t>Required for job success</a:t>
          </a:r>
        </a:p>
      </dsp:txBody>
      <dsp:txXfrm>
        <a:off x="56544" y="3075541"/>
        <a:ext cx="3050800" cy="104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11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0AFFE1-637D-42E0-B20D-1B71C4C19A5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3357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matching each type.  We can see good opportunities for each type.  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5CB2D7B-1340-4786-A31C-E7B1E7A12C7D}" type="slidenum">
              <a:rPr lang="en-US" altLang="en-US" smtClean="0">
                <a:ea typeface="MS PGothic" pitchFamily="34" charset="-128"/>
              </a:rPr>
              <a:pPr eaLnBrk="1" hangingPunct="1"/>
              <a:t>16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20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02FF66-6013-45DE-8311-2364741F6AF5}" type="slidenum">
              <a:rPr lang="en-US" altLang="en-US" smtClean="0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9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 Note that there are good opportunities for each type.  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B8CE74-1582-4D1E-A956-C1A0DEDE7AB4}" type="slidenum">
              <a:rPr lang="en-US" altLang="en-US" smtClean="0">
                <a:ea typeface="MS PGothic" pitchFamily="34" charset="-128"/>
              </a:rPr>
              <a:pPr eaLnBrk="1" hangingPunct="1"/>
              <a:t>21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008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is an example of what sensing type students have written in the past:</a:t>
            </a:r>
          </a:p>
          <a:p>
            <a:r>
              <a:rPr lang="en-US" altLang="en-US">
                <a:latin typeface="Calibri" pitchFamily="34" charset="0"/>
              </a:rPr>
              <a:t>The apple is colored red and yellow.  It is round, tasty, and healthy. It smells fresh and tastes good.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sensing, you may have written something similar.  Ask for volunteers to share results.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Here is an example of what intuitive student have written:</a:t>
            </a:r>
          </a:p>
          <a:p>
            <a:r>
              <a:rPr lang="en-US" altLang="en-US">
                <a:latin typeface="Calibri" pitchFamily="34" charset="0"/>
              </a:rPr>
              <a:t>This apple has made a long journey.  Its life began as a seed thrown into a desolate field by a young boy who was enjoying the apple on a summer night.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intuitive, you may have written as creative story about the apple.  Ask for volunteers to share results.  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5B26AA1-E0A8-4F9E-BB8F-3239528DF798}" type="slidenum">
              <a:rPr lang="en-US" altLang="en-US" smtClean="0">
                <a:ea typeface="MS PGothic" pitchFamily="34" charset="-128"/>
              </a:rPr>
              <a:pPr eaLnBrk="1" hangingPunct="1"/>
              <a:t>23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32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for each type.  </a:t>
            </a: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9AC1F2C-2492-421E-A927-87903236CEF3}" type="slidenum">
              <a:rPr lang="en-US" altLang="en-US" smtClean="0">
                <a:ea typeface="MS PGothic" pitchFamily="34" charset="-128"/>
              </a:rPr>
              <a:pPr eaLnBrk="1" hangingPunct="1"/>
              <a:t>26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85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B3D7EDC-22FF-4972-AD12-127F437EEFF2}" type="slidenum">
              <a:rPr lang="en-US" altLang="en-US" smtClean="0">
                <a:ea typeface="MS PGothic" pitchFamily="34" charset="-128"/>
              </a:rPr>
              <a:pPr eaLnBrk="1" hangingPunct="1"/>
              <a:t>30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359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2E14F59-2BE9-4EF3-939B-CFCE7CE0BC73}" type="slidenum">
              <a:rPr lang="en-US" altLang="en-US" smtClean="0"/>
              <a:pPr eaLnBrk="1" hangingPunct="1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8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82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055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CE34-8FC2-495C-AD5C-444A1C6D7471}" type="slidenum">
              <a:rPr lang="ru-RU" altLang="en-US" smtClean="0"/>
              <a:pPr/>
              <a:t>93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0329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05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72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6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99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42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48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87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27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9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12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10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ynextmove.org/explore/ip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2" y="76200"/>
            <a:ext cx="82296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  <a:t>Choosing Your Major</a:t>
            </a:r>
            <a:b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</a:br>
            <a:r>
              <a:rPr lang="en-US" altLang="en-US">
                <a:solidFill>
                  <a:srgbClr val="663300"/>
                </a:solidFill>
                <a:latin typeface="Arial Rounded MT Bold" pitchFamily="34" charset="0"/>
              </a:rPr>
              <a:t>Chapter 3</a:t>
            </a:r>
            <a:endParaRPr lang="en-US" altLang="en-US" dirty="0">
              <a:solidFill>
                <a:srgbClr val="6633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90715"/>
                </a:solidFill>
              </a:rPr>
              <a:t>honestly</a:t>
            </a:r>
            <a:r>
              <a:rPr lang="en-US" altLang="en-US" dirty="0"/>
              <a:t> to get the best results.</a:t>
            </a:r>
          </a:p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00000"/>
                </a:solidFill>
              </a:rPr>
              <a:t>how you usually are when you are not stressed.  </a:t>
            </a:r>
          </a:p>
          <a:p>
            <a:r>
              <a:rPr lang="en-US" altLang="en-US" dirty="0"/>
              <a:t>Do not answer the questions:</a:t>
            </a:r>
          </a:p>
          <a:p>
            <a:pPr lvl="1"/>
            <a:r>
              <a:rPr lang="en-US" altLang="en-US" dirty="0"/>
              <a:t>How you want to be</a:t>
            </a:r>
          </a:p>
          <a:p>
            <a:pPr lvl="1"/>
            <a:r>
              <a:rPr lang="en-US" altLang="en-US" dirty="0"/>
              <a:t>How you have to be at home, work or school</a:t>
            </a:r>
          </a:p>
          <a:p>
            <a:pPr lvl="1"/>
            <a:r>
              <a:rPr lang="en-US" altLang="en-US" dirty="0"/>
              <a:t>How others want you to be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9324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86" y="12192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Other Factors in Choosing a Major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33600"/>
            <a:ext cx="4541772" cy="42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17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90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Once your have completed the assessments, you may have several job options to consider.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2286000" lvl="5" indent="0">
              <a:buNone/>
            </a:pPr>
            <a:r>
              <a:rPr lang="en-US" sz="2400" dirty="0"/>
              <a:t>Research the job outlook to find out which  jobs will be available and how much they pay.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Some students may opt for lower</a:t>
            </a:r>
          </a:p>
          <a:p>
            <a:pPr marL="0" indent="0">
              <a:buNone/>
            </a:pPr>
            <a:r>
              <a:rPr lang="en-US" sz="2400" dirty="0"/>
              <a:t>Paying jobs that serve humanity</a:t>
            </a:r>
          </a:p>
          <a:p>
            <a:pPr marL="0" indent="0">
              <a:buNone/>
            </a:pPr>
            <a:r>
              <a:rPr lang="en-US" sz="2400" dirty="0"/>
              <a:t>and provide personal fulfillment.   </a:t>
            </a:r>
          </a:p>
        </p:txBody>
      </p:sp>
      <p:pic>
        <p:nvPicPr>
          <p:cNvPr id="4" name="Picture 3" descr="This graphic says, &quot;Change the World.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00600"/>
            <a:ext cx="2839842" cy="1895474"/>
          </a:xfrm>
          <a:prstGeom prst="rect">
            <a:avLst/>
          </a:prstGeom>
        </p:spPr>
      </p:pic>
      <p:pic>
        <p:nvPicPr>
          <p:cNvPr id="5" name="Picture 4" descr="Photo of mone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2389229" cy="167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8567D-2895-4D4D-B394-ED257B45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04800"/>
            <a:ext cx="6408737" cy="508000"/>
          </a:xfrm>
        </p:spPr>
        <p:txBody>
          <a:bodyPr/>
          <a:lstStyle/>
          <a:p>
            <a:r>
              <a:rPr lang="en-US" dirty="0"/>
              <a:t>Career Research </a:t>
            </a:r>
          </a:p>
        </p:txBody>
      </p:sp>
    </p:spTree>
    <p:extLst>
      <p:ext uri="{BB962C8B-B14F-4D97-AF65-F5344CB8AC3E}">
        <p14:creationId xmlns:p14="http://schemas.microsoft.com/office/powerpoint/2010/main" val="34592480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>
                <a:latin typeface="Arial Rounded MT Bold" panose="020F0704030504030204" pitchFamily="34" charset="0"/>
              </a:rPr>
              <a:t>           Top 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 descr="This graphic contains a sign with many different careers showing that there are many choices in making a career decisio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  <p:extLst>
      <p:ext uri="{BB962C8B-B14F-4D97-AF65-F5344CB8AC3E}">
        <p14:creationId xmlns:p14="http://schemas.microsoft.com/office/powerpoint/2010/main" val="17544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6476256" cy="842963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Fastest Growing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4458698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Biomedical engineer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Network systems and data communications analyst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Home health aides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29700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2514600"/>
            <a:ext cx="3810000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Financial examiners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Medical scientists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Physician assistants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Skin care specialists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Biochemists and biophysicists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Athletic Trainers</a:t>
            </a:r>
          </a:p>
        </p:txBody>
      </p:sp>
    </p:spTree>
    <p:extLst>
      <p:ext uri="{BB962C8B-B14F-4D97-AF65-F5344CB8AC3E}">
        <p14:creationId xmlns:p14="http://schemas.microsoft.com/office/powerpoint/2010/main" val="39010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  <p:extLst>
      <p:ext uri="{BB962C8B-B14F-4D97-AF65-F5344CB8AC3E}">
        <p14:creationId xmlns:p14="http://schemas.microsoft.com/office/powerpoint/2010/main" val="9952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 </a:t>
            </a:r>
            <a:br>
              <a:rPr lang="en-US" altLang="en-US" sz="2800" b="0" dirty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Require math and science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Petroleum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Accounting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Chemical 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Aerospace 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Bioengineering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Statistics</a:t>
            </a:r>
            <a:endParaRPr lang="en-US" altLang="en-US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91" y="4759342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5279001" cy="47248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1131" y="838200"/>
            <a:ext cx="6965669" cy="508000"/>
          </a:xfrm>
        </p:spPr>
        <p:txBody>
          <a:bodyPr/>
          <a:lstStyle/>
          <a:p>
            <a:r>
              <a:rPr lang="en-US" b="1" dirty="0"/>
              <a:t>Checklist for a Satisfying Career</a:t>
            </a:r>
          </a:p>
        </p:txBody>
      </p:sp>
    </p:spTree>
    <p:extLst>
      <p:ext uri="{BB962C8B-B14F-4D97-AF65-F5344CB8AC3E}">
        <p14:creationId xmlns:p14="http://schemas.microsoft.com/office/powerpoint/2010/main" val="6461046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2590800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 of success is making your vocation your vacation.</a:t>
            </a:r>
          </a:p>
          <a:p>
            <a:pPr marL="0" indent="0">
              <a:buNone/>
            </a:pPr>
            <a:r>
              <a:rPr lang="en-US" dirty="0"/>
              <a:t>                    Mark Twain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Photo of Mark Tw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7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Important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There are no good or bad types.  </a:t>
            </a:r>
            <a:r>
              <a:rPr lang="en-US" dirty="0"/>
              <a:t>Each type has personal strengths that can be used in the workplace.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 the questions </a:t>
            </a:r>
            <a:r>
              <a:rPr lang="en-US" dirty="0">
                <a:solidFill>
                  <a:srgbClr val="C00000"/>
                </a:solidFill>
              </a:rPr>
              <a:t>honestly</a:t>
            </a:r>
            <a:r>
              <a:rPr lang="en-US" dirty="0"/>
              <a:t> to get the best results.  If you don’t answer the questions honestly, the career suggestions will not  be a good match for you.  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7213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416800" cy="438150"/>
          </a:xfrm>
        </p:spPr>
        <p:txBody>
          <a:bodyPr/>
          <a:lstStyle/>
          <a:p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74168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 Types of Work: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job </a:t>
            </a:r>
            <a:r>
              <a:rPr lang="en-US" sz="2400" dirty="0"/>
              <a:t>(what you do for a paycheck)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career </a:t>
            </a:r>
            <a:r>
              <a:rPr lang="en-US" sz="2400" dirty="0"/>
              <a:t>(personally meaningful work)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calling </a:t>
            </a:r>
            <a:r>
              <a:rPr lang="en-US" sz="2400" dirty="0"/>
              <a:t>(a passionate commitment)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Martin Seligman says that you know you have found a calling when you are in the stare of flow.  He defines flow as: </a:t>
            </a:r>
          </a:p>
          <a:p>
            <a:pPr marL="0" indent="0">
              <a:buNone/>
            </a:pPr>
            <a:r>
              <a:rPr lang="en-US" dirty="0"/>
              <a:t>a complete absorption in an activity whole challenges mesh perfectly with your abilities.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9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E378-BB8B-4E78-B7AC-6BB28F2A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7200"/>
            <a:ext cx="7215187" cy="508000"/>
          </a:xfrm>
        </p:spPr>
        <p:txBody>
          <a:bodyPr/>
          <a:lstStyle/>
          <a:p>
            <a:r>
              <a:rPr lang="en-US" dirty="0"/>
              <a:t>Appreciating Island Cultures: Tattoos Stories from Samoa and Fiji</a:t>
            </a:r>
          </a:p>
        </p:txBody>
      </p:sp>
      <p:pic>
        <p:nvPicPr>
          <p:cNvPr id="5" name="Picture 4" descr="Aerial view of Fiji Islands">
            <a:extLst>
              <a:ext uri="{FF2B5EF4-FFF2-40B4-BE49-F238E27FC236}">
                <a16:creationId xmlns:a16="http://schemas.microsoft.com/office/drawing/2014/main" id="{A4CA1DAA-52D9-485A-80D9-A0A243793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92195"/>
            <a:ext cx="5279136" cy="3960493"/>
          </a:xfrm>
          <a:prstGeom prst="rect">
            <a:avLst/>
          </a:prstGeom>
        </p:spPr>
      </p:pic>
      <p:pic>
        <p:nvPicPr>
          <p:cNvPr id="7" name="Picture 6" descr="Pago Pago, American Samoa, Camel Rock near the village of Lauli'i">
            <a:extLst>
              <a:ext uri="{FF2B5EF4-FFF2-40B4-BE49-F238E27FC236}">
                <a16:creationId xmlns:a16="http://schemas.microsoft.com/office/drawing/2014/main" id="{E06EC35A-0AB7-46C0-ABDB-FC490B83B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329609"/>
            <a:ext cx="5257800" cy="350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894019-58DA-4FD2-B461-C84A86725C45}"/>
              </a:ext>
            </a:extLst>
          </p:cNvPr>
          <p:cNvSpPr txBox="1"/>
          <p:nvPr/>
        </p:nvSpPr>
        <p:spPr>
          <a:xfrm>
            <a:off x="404813" y="544593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Fiji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0EEC0-D2D6-4442-80B9-DB9C854BF92D}"/>
              </a:ext>
            </a:extLst>
          </p:cNvPr>
          <p:cNvSpPr txBox="1"/>
          <p:nvPr/>
        </p:nvSpPr>
        <p:spPr>
          <a:xfrm>
            <a:off x="6781800" y="261990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Samoa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5BBDD-B1B0-469B-B480-00D19ADBAE92}"/>
              </a:ext>
            </a:extLst>
          </p:cNvPr>
          <p:cNvSpPr txBox="1"/>
          <p:nvPr/>
        </p:nvSpPr>
        <p:spPr>
          <a:xfrm>
            <a:off x="316707" y="6172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and discuss in class. </a:t>
            </a:r>
          </a:p>
        </p:txBody>
      </p:sp>
    </p:spTree>
    <p:extLst>
      <p:ext uri="{BB962C8B-B14F-4D97-AF65-F5344CB8AC3E}">
        <p14:creationId xmlns:p14="http://schemas.microsoft.com/office/powerpoint/2010/main" val="360434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The test does not measure:</a:t>
            </a:r>
          </a:p>
          <a:p>
            <a:pPr lvl="1"/>
            <a:r>
              <a:rPr lang="en-US" altLang="en-US" sz="3200" b="0" dirty="0"/>
              <a:t>Intelligence</a:t>
            </a:r>
          </a:p>
          <a:p>
            <a:pPr lvl="1"/>
            <a:r>
              <a:rPr lang="en-US" altLang="en-US" sz="3200" b="0" dirty="0"/>
              <a:t>Psychological or emotional health</a:t>
            </a:r>
          </a:p>
          <a:p>
            <a:pPr marL="57150" indent="0">
              <a:buNone/>
            </a:pPr>
            <a:endParaRPr lang="en-US" altLang="en-US" sz="3200" dirty="0"/>
          </a:p>
          <a:p>
            <a:pPr marL="57150" indent="0">
              <a:buNone/>
            </a:pPr>
            <a:r>
              <a:rPr lang="en-US" altLang="en-US" sz="3200" dirty="0"/>
              <a:t>The assessment identifies your personal strengths and matches them to possible careers.</a:t>
            </a:r>
            <a:endParaRPr lang="en-US" altLang="en-US" sz="3200" b="0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808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4 Dimensions of Personality Type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interact with the world and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where we place our energy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Intuition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The kind of information we naturally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notice and remember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make decisions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Whether we prefer to live in a structured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or more spontaneous way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664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>
          <a:xfrm>
            <a:off x="581025" y="1143000"/>
            <a:ext cx="7772400" cy="1143000"/>
          </a:xfrm>
        </p:spPr>
        <p:txBody>
          <a:bodyPr/>
          <a:lstStyle/>
          <a:p>
            <a:r>
              <a:rPr lang="en-US" altLang="en-US" b="1" dirty="0"/>
              <a:t>Extravert or Introvert</a:t>
            </a:r>
          </a:p>
        </p:txBody>
      </p:sp>
      <p:sp>
        <p:nvSpPr>
          <p:cNvPr id="109571" name="Content Placeholder 2" descr="This graphic explains that introversion and extraversion explain how we interact with the world and where we place our energy. Are you more of an extravert or introvert?"/>
          <p:cNvSpPr>
            <a:spLocks noGrp="1"/>
          </p:cNvSpPr>
          <p:nvPr>
            <p:ph idx="4294967295"/>
          </p:nvPr>
        </p:nvSpPr>
        <p:spPr>
          <a:xfrm>
            <a:off x="457200" y="1905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14600"/>
            <a:ext cx="81534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How we interact with the world and where we place our energy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E</a:t>
            </a:r>
            <a:r>
              <a:rPr lang="en-US" sz="1400" dirty="0">
                <a:solidFill>
                  <a:srgbClr val="FFFF00"/>
                </a:solidFill>
                <a:latin typeface="+mj-lt"/>
                <a:cs typeface="+mn-cs"/>
              </a:rPr>
              <a:t>_</a:t>
            </a:r>
            <a:r>
              <a:rPr lang="en-US" sz="1400" dirty="0">
                <a:latin typeface="+mj-lt"/>
                <a:cs typeface="+mn-cs"/>
              </a:rPr>
              <a:t>____________________________|____________________________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I</a:t>
            </a: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2400" dirty="0">
                <a:latin typeface="+mj-lt"/>
                <a:cs typeface="+mn-cs"/>
              </a:rPr>
              <a:t>Extraversion	</a:t>
            </a:r>
            <a:r>
              <a:rPr lang="en-US" sz="1400" dirty="0">
                <a:latin typeface="+mj-lt"/>
                <a:cs typeface="+mn-cs"/>
              </a:rPr>
              <a:t>		              </a:t>
            </a:r>
            <a:r>
              <a:rPr lang="en-US" sz="2400" dirty="0">
                <a:latin typeface="+mj-lt"/>
                <a:cs typeface="+mn-cs"/>
              </a:rPr>
              <a:t>Introversion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sz="2800" b="1" dirty="0"/>
              <a:t>Personality and Work Environment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Extraverts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4149725"/>
          </a:xfrm>
        </p:spPr>
        <p:txBody>
          <a:bodyPr/>
          <a:lstStyle/>
          <a:p>
            <a:r>
              <a:rPr lang="en-US" dirty="0"/>
              <a:t>Are career generalists </a:t>
            </a:r>
          </a:p>
          <a:p>
            <a:r>
              <a:rPr lang="en-US" dirty="0"/>
              <a:t>Like variety and action</a:t>
            </a:r>
          </a:p>
          <a:p>
            <a:r>
              <a:rPr lang="en-US" dirty="0"/>
              <a:t>Are good at communication</a:t>
            </a:r>
          </a:p>
          <a:p>
            <a:r>
              <a:rPr lang="en-US" dirty="0"/>
              <a:t>Like to talk while working</a:t>
            </a:r>
          </a:p>
          <a:p>
            <a:r>
              <a:rPr lang="en-US" dirty="0"/>
              <a:t>Learn by talking with others</a:t>
            </a:r>
          </a:p>
          <a:p>
            <a:r>
              <a:rPr lang="en-US" dirty="0"/>
              <a:t>Like to work as part of a team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Introverts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95800" y="2286000"/>
            <a:ext cx="4041775" cy="3951288"/>
          </a:xfrm>
        </p:spPr>
        <p:txBody>
          <a:bodyPr/>
          <a:lstStyle/>
          <a:p>
            <a:r>
              <a:rPr lang="en-US" dirty="0"/>
              <a:t>Are career specialists</a:t>
            </a:r>
          </a:p>
          <a:p>
            <a:r>
              <a:rPr lang="en-US" dirty="0"/>
              <a:t>Like quiet for concentration</a:t>
            </a:r>
          </a:p>
          <a:p>
            <a:r>
              <a:rPr lang="en-US" dirty="0"/>
              <a:t>Think before acting</a:t>
            </a:r>
          </a:p>
          <a:p>
            <a:r>
              <a:rPr lang="en-US" dirty="0"/>
              <a:t>Prefer written communication</a:t>
            </a:r>
          </a:p>
          <a:p>
            <a:r>
              <a:rPr lang="en-US" dirty="0"/>
              <a:t>Learn by reading</a:t>
            </a:r>
          </a:p>
          <a:p>
            <a:r>
              <a:rPr lang="en-US" dirty="0"/>
              <a:t>Prefer working alone</a:t>
            </a:r>
          </a:p>
        </p:txBody>
      </p:sp>
    </p:spTree>
    <p:extLst>
      <p:ext uri="{BB962C8B-B14F-4D97-AF65-F5344CB8AC3E}">
        <p14:creationId xmlns:p14="http://schemas.microsoft.com/office/powerpoint/2010/main" val="4062347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408737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524000"/>
            <a:ext cx="3163888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Customer service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Sales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Public relations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Human resources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Physical therapist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advisor 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management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4478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Software 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Graphic designer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Pharmacist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0481" y="1671739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In the classroom, talkers volunteer to speak and do so frequently.  Listeners are people who prefer to stay quiet and rarely join in on the discussions. I want you to identify yourself as a</a:t>
            </a:r>
            <a:r>
              <a:rPr lang="en-US" sz="2800" dirty="0">
                <a:latin typeface="Century Gothic" panose="020B0502020202020204" pitchFamily="34" charset="0"/>
              </a:rPr>
              <a:t>: </a:t>
            </a:r>
          </a:p>
          <a:p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     </a:t>
            </a:r>
          </a:p>
          <a:p>
            <a:r>
              <a:rPr lang="en-US" sz="3200" dirty="0">
                <a:solidFill>
                  <a:srgbClr val="66FF33"/>
                </a:solidFill>
                <a:latin typeface="+mj-lt"/>
              </a:rPr>
              <a:t>       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Talker </a:t>
            </a:r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>
                <a:solidFill>
                  <a:srgbClr val="66FF33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                   or              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Listener</a:t>
            </a:r>
            <a:r>
              <a:rPr lang="en-US" sz="32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00574"/>
            <a:ext cx="2449556" cy="13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34" y="4591050"/>
            <a:ext cx="2340366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BCADE-9D32-4FAC-B544-A3C46EC9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90701"/>
            <a:ext cx="7772400" cy="1362075"/>
          </a:xfrm>
        </p:spPr>
        <p:txBody>
          <a:bodyPr/>
          <a:lstStyle/>
          <a:p>
            <a:r>
              <a:rPr lang="en-US" sz="2800" dirty="0"/>
              <a:t>Activity: Talkers Vs. Listeners</a:t>
            </a:r>
          </a:p>
        </p:txBody>
      </p:sp>
    </p:spTree>
    <p:extLst>
      <p:ext uri="{BB962C8B-B14F-4D97-AF65-F5344CB8AC3E}">
        <p14:creationId xmlns:p14="http://schemas.microsoft.com/office/powerpoint/2010/main" val="35963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8229600" cy="1143000"/>
          </a:xfrm>
        </p:spPr>
        <p:txBody>
          <a:bodyPr/>
          <a:lstStyle/>
          <a:p>
            <a:pPr algn="ctr"/>
            <a:r>
              <a:rPr lang="en-US" altLang="en-US" dirty="0"/>
              <a:t>Group Activity:</a:t>
            </a:r>
            <a:br>
              <a:rPr lang="en-US" altLang="en-US" dirty="0"/>
            </a:br>
            <a:r>
              <a:rPr lang="en-US" altLang="en-US" dirty="0"/>
              <a:t>Talkers and Listeners</a:t>
            </a:r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4040188" cy="639762"/>
          </a:xfrm>
        </p:spPr>
        <p:txBody>
          <a:bodyPr/>
          <a:lstStyle/>
          <a:p>
            <a:r>
              <a:rPr lang="en-US" altLang="en-US" dirty="0"/>
              <a:t>     </a:t>
            </a:r>
            <a:r>
              <a:rPr lang="en-US" altLang="en-US" dirty="0">
                <a:solidFill>
                  <a:srgbClr val="C00000"/>
                </a:solidFill>
              </a:rPr>
              <a:t>Talker</a:t>
            </a:r>
          </a:p>
        </p:txBody>
      </p:sp>
      <p:sp>
        <p:nvSpPr>
          <p:cNvPr id="111620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590800"/>
            <a:ext cx="4040188" cy="3951288"/>
          </a:xfrm>
        </p:spPr>
        <p:txBody>
          <a:bodyPr/>
          <a:lstStyle/>
          <a:p>
            <a:r>
              <a:rPr lang="en-US" altLang="en-US" dirty="0"/>
              <a:t>What made me a talker?</a:t>
            </a:r>
          </a:p>
          <a:p>
            <a:r>
              <a:rPr lang="en-US" altLang="en-US" dirty="0"/>
              <a:t>How can I develop my listening skills?</a:t>
            </a:r>
          </a:p>
          <a:p>
            <a:r>
              <a:rPr lang="en-US" altLang="en-US" dirty="0"/>
              <a:t>How can I help listeners talk more?</a:t>
            </a:r>
          </a:p>
        </p:txBody>
      </p:sp>
      <p:sp>
        <p:nvSpPr>
          <p:cNvPr id="11162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981200"/>
            <a:ext cx="4041775" cy="639762"/>
          </a:xfrm>
        </p:spPr>
        <p:txBody>
          <a:bodyPr/>
          <a:lstStyle/>
          <a:p>
            <a:r>
              <a:rPr lang="en-US" altLang="en-US" dirty="0">
                <a:solidFill>
                  <a:srgbClr val="8B157A"/>
                </a:solidFill>
              </a:rPr>
              <a:t>   </a:t>
            </a:r>
            <a:r>
              <a:rPr lang="en-US" altLang="en-US" dirty="0">
                <a:solidFill>
                  <a:srgbClr val="C00000"/>
                </a:solidFill>
              </a:rPr>
              <a:t>Listener</a:t>
            </a:r>
          </a:p>
        </p:txBody>
      </p:sp>
      <p:sp>
        <p:nvSpPr>
          <p:cNvPr id="111622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667000"/>
            <a:ext cx="4041775" cy="3951288"/>
          </a:xfrm>
        </p:spPr>
        <p:txBody>
          <a:bodyPr/>
          <a:lstStyle/>
          <a:p>
            <a:r>
              <a:rPr lang="en-US" altLang="en-US" dirty="0"/>
              <a:t>What made me a listener?</a:t>
            </a:r>
          </a:p>
          <a:p>
            <a:r>
              <a:rPr lang="en-US" altLang="en-US" dirty="0"/>
              <a:t>How can I develop my talking skills?</a:t>
            </a:r>
          </a:p>
          <a:p>
            <a:r>
              <a:rPr lang="en-US" altLang="en-US" dirty="0"/>
              <a:t>How can I help talkers listen more?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 idx="4294967295"/>
          </p:nvPr>
        </p:nvSpPr>
        <p:spPr>
          <a:xfrm>
            <a:off x="685800" y="990600"/>
            <a:ext cx="7886700" cy="1143000"/>
          </a:xfrm>
        </p:spPr>
        <p:txBody>
          <a:bodyPr/>
          <a:lstStyle/>
          <a:p>
            <a:pPr algn="ctr"/>
            <a:r>
              <a:rPr lang="en-US" altLang="en-US" b="1" dirty="0"/>
              <a:t>Sensing or Intuitive </a:t>
            </a:r>
          </a:p>
        </p:txBody>
      </p:sp>
      <p:sp>
        <p:nvSpPr>
          <p:cNvPr id="112643" name="Content Placeholder 2" descr="Sensing and Intuitive indicate the kind of information we naturally notice and remember. Are you a sensing type or intuitive type?"/>
          <p:cNvSpPr>
            <a:spLocks noGrp="1"/>
          </p:cNvSpPr>
          <p:nvPr>
            <p:ph idx="4294967295"/>
          </p:nvPr>
        </p:nvSpPr>
        <p:spPr>
          <a:xfrm>
            <a:off x="609600" y="2057400"/>
            <a:ext cx="8153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43200"/>
            <a:ext cx="72390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The kind of information we naturally notice and remember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S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N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Sensing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Intuition</a:t>
            </a:r>
            <a:r>
              <a:rPr lang="en-US" dirty="0">
                <a:cs typeface="+mn-cs"/>
              </a:rPr>
              <a:t>							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600200" y="1143000"/>
            <a:ext cx="6408737" cy="508000"/>
          </a:xfrm>
        </p:spPr>
        <p:txBody>
          <a:bodyPr/>
          <a:lstStyle/>
          <a:p>
            <a:r>
              <a:rPr lang="en-US" altLang="en-US" b="1" dirty="0"/>
              <a:t>Job Jar Activity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1447800" y="2133600"/>
            <a:ext cx="6481763" cy="29098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Introducing the assessments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Sensing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438400"/>
            <a:ext cx="4040188" cy="3951288"/>
          </a:xfrm>
        </p:spPr>
        <p:txBody>
          <a:bodyPr/>
          <a:lstStyle/>
          <a:p>
            <a:r>
              <a:rPr lang="en-US" dirty="0"/>
              <a:t>Are realistic and practical</a:t>
            </a:r>
          </a:p>
          <a:p>
            <a:r>
              <a:rPr lang="en-US" dirty="0"/>
              <a:t>Like standard ways of doing the job</a:t>
            </a:r>
          </a:p>
          <a:p>
            <a:r>
              <a:rPr lang="en-US" dirty="0"/>
              <a:t>Focus on facts and details</a:t>
            </a:r>
          </a:p>
          <a:p>
            <a:r>
              <a:rPr lang="en-US" dirty="0"/>
              <a:t>Learn from experience</a:t>
            </a:r>
          </a:p>
          <a:p>
            <a:r>
              <a:rPr lang="en-US" dirty="0"/>
              <a:t>Like tangible outcomes</a:t>
            </a:r>
          </a:p>
          <a:p>
            <a:r>
              <a:rPr lang="en-US" dirty="0"/>
              <a:t>Use common sense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8288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Intuitive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438400"/>
            <a:ext cx="4041775" cy="3951288"/>
          </a:xfrm>
        </p:spPr>
        <p:txBody>
          <a:bodyPr/>
          <a:lstStyle/>
          <a:p>
            <a:r>
              <a:rPr lang="en-US" dirty="0"/>
              <a:t>Like challenging and complex problems</a:t>
            </a:r>
          </a:p>
          <a:p>
            <a:r>
              <a:rPr lang="en-US" dirty="0"/>
              <a:t>Like new ways of doing the job</a:t>
            </a:r>
          </a:p>
          <a:p>
            <a:r>
              <a:rPr lang="en-US" dirty="0"/>
              <a:t>Focus on the big picture</a:t>
            </a:r>
          </a:p>
          <a:p>
            <a:r>
              <a:rPr lang="en-US" dirty="0"/>
              <a:t>Value creative insight, creativity, imagination and originality</a:t>
            </a:r>
          </a:p>
        </p:txBody>
      </p:sp>
    </p:spTree>
    <p:extLst>
      <p:ext uri="{BB962C8B-B14F-4D97-AF65-F5344CB8AC3E}">
        <p14:creationId xmlns:p14="http://schemas.microsoft.com/office/powerpoint/2010/main" val="243859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334000" cy="9144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295400"/>
            <a:ext cx="3352800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2954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Intuitive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Psychologists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Professors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Writers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447800" y="1676400"/>
            <a:ext cx="7416800" cy="508000"/>
          </a:xfrm>
        </p:spPr>
        <p:txBody>
          <a:bodyPr/>
          <a:lstStyle/>
          <a:p>
            <a:r>
              <a:rPr lang="en-US" altLang="en-US" b="1" dirty="0"/>
              <a:t>Personality Exercise</a:t>
            </a: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7416800" cy="3200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Write about the picture for 3 minutes.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This is a photograph of an app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69987"/>
            <a:ext cx="5180013" cy="51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EBDC2-7D55-4EFF-856C-2D238F1716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9237" y="626319"/>
            <a:ext cx="6408737" cy="508000"/>
          </a:xfrm>
        </p:spPr>
        <p:txBody>
          <a:bodyPr/>
          <a:lstStyle/>
          <a:p>
            <a:r>
              <a:rPr lang="en-US" dirty="0"/>
              <a:t>Exercise: Sensing or Intuitive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 idx="4294967295"/>
          </p:nvPr>
        </p:nvSpPr>
        <p:spPr>
          <a:xfrm>
            <a:off x="1981200" y="990600"/>
            <a:ext cx="5029200" cy="1143000"/>
          </a:xfrm>
        </p:spPr>
        <p:txBody>
          <a:bodyPr/>
          <a:lstStyle/>
          <a:p>
            <a:pPr algn="ctr"/>
            <a:r>
              <a:rPr lang="en-US" altLang="en-US" b="1" dirty="0"/>
              <a:t>Thinking or Feeling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4294967295"/>
          </p:nvPr>
        </p:nvSpPr>
        <p:spPr>
          <a:xfrm>
            <a:off x="914400" y="20574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276600"/>
            <a:ext cx="7848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latin typeface="+mj-lt"/>
                <a:cs typeface="+mn-cs"/>
              </a:rPr>
              <a:t>How we make decisions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T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F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Thinking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Feeling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526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Thinking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362200"/>
            <a:ext cx="4040188" cy="3951288"/>
          </a:xfrm>
        </p:spPr>
        <p:txBody>
          <a:bodyPr/>
          <a:lstStyle/>
          <a:p>
            <a:r>
              <a:rPr lang="en-US" dirty="0"/>
              <a:t>Use logic to make decisions</a:t>
            </a:r>
          </a:p>
          <a:p>
            <a:r>
              <a:rPr lang="en-US" dirty="0"/>
              <a:t>Objective and rational</a:t>
            </a:r>
          </a:p>
          <a:p>
            <a:r>
              <a:rPr lang="en-US" dirty="0"/>
              <a:t>Like to be respected for their expertise</a:t>
            </a:r>
          </a:p>
          <a:p>
            <a:r>
              <a:rPr lang="en-US" dirty="0"/>
              <a:t>Follow policy</a:t>
            </a:r>
          </a:p>
          <a:p>
            <a:r>
              <a:rPr lang="en-US" dirty="0"/>
              <a:t>Firm-minded and sometimes critical</a:t>
            </a:r>
          </a:p>
          <a:p>
            <a:r>
              <a:rPr lang="en-US" dirty="0"/>
              <a:t>Value money, prestige and power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7526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Feeling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362200"/>
            <a:ext cx="4041775" cy="3951288"/>
          </a:xfrm>
        </p:spPr>
        <p:txBody>
          <a:bodyPr/>
          <a:lstStyle/>
          <a:p>
            <a:r>
              <a:rPr lang="en-US" dirty="0"/>
              <a:t>Use personal values to make decisions</a:t>
            </a:r>
          </a:p>
          <a:p>
            <a:r>
              <a:rPr lang="en-US" dirty="0"/>
              <a:t>Promote harmony</a:t>
            </a:r>
          </a:p>
          <a:p>
            <a:r>
              <a:rPr lang="en-US" dirty="0"/>
              <a:t>Relate well to others</a:t>
            </a:r>
          </a:p>
          <a:p>
            <a:r>
              <a:rPr lang="en-US" dirty="0"/>
              <a:t>Enjoy providing service to others</a:t>
            </a:r>
          </a:p>
          <a:p>
            <a:r>
              <a:rPr lang="en-US" dirty="0"/>
              <a:t>Value careers that make a contribution to humanity</a:t>
            </a:r>
          </a:p>
        </p:txBody>
      </p:sp>
    </p:spTree>
    <p:extLst>
      <p:ext uri="{BB962C8B-B14F-4D97-AF65-F5344CB8AC3E}">
        <p14:creationId xmlns:p14="http://schemas.microsoft.com/office/powerpoint/2010/main" val="1357046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1219200" y="990600"/>
            <a:ext cx="5181600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    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managers and administrators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Specialist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Mathematicians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Childcare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Social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Counselors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Family practice physicians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Pediatricians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</a:t>
            </a:r>
          </a:p>
          <a:p>
            <a:pPr marL="0" indent="0">
              <a:buNone/>
              <a:defRPr/>
            </a:pPr>
            <a:r>
              <a:rPr lang="en-US" sz="2400" dirty="0">
                <a:ea typeface="ＭＳ Ｐゴシック" pitchFamily="-109" charset="-128"/>
              </a:rPr>
              <a:t>          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 idx="4294967295"/>
          </p:nvPr>
        </p:nvSpPr>
        <p:spPr>
          <a:xfrm>
            <a:off x="914400" y="1193800"/>
            <a:ext cx="6705600" cy="1143000"/>
          </a:xfrm>
        </p:spPr>
        <p:txBody>
          <a:bodyPr/>
          <a:lstStyle/>
          <a:p>
            <a:pPr algn="ctr"/>
            <a:r>
              <a:rPr lang="en-US" altLang="en-US" b="1" dirty="0"/>
              <a:t>Judging or Perceptive</a:t>
            </a:r>
          </a:p>
        </p:txBody>
      </p:sp>
      <p:sp>
        <p:nvSpPr>
          <p:cNvPr id="118787" name="Content Placeholder 2" descr="The judging or perceptive types explain whether we prefer to live in a more structured or spontaneous way. Are you a judging (orderly and organized) type or a perceptive type?"/>
          <p:cNvSpPr>
            <a:spLocks noGrp="1"/>
          </p:cNvSpPr>
          <p:nvPr>
            <p:ph idx="4294967295"/>
          </p:nvPr>
        </p:nvSpPr>
        <p:spPr>
          <a:xfrm>
            <a:off x="838200" y="2819400"/>
            <a:ext cx="7772400" cy="35052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336800"/>
            <a:ext cx="8153400" cy="218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+mj-lt"/>
                <a:cs typeface="+mn-cs"/>
              </a:rPr>
              <a:t>  </a:t>
            </a:r>
            <a:r>
              <a:rPr lang="en-US" sz="2400" b="1" dirty="0">
                <a:latin typeface="+mj-lt"/>
                <a:cs typeface="+mn-cs"/>
              </a:rPr>
              <a:t>Whether we prefer to live in a more structured or spontaneous way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J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P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 Judging</a:t>
            </a:r>
            <a:r>
              <a:rPr lang="en-US" sz="1400" dirty="0">
                <a:latin typeface="+mj-lt"/>
                <a:cs typeface="+mn-cs"/>
              </a:rPr>
              <a:t>	       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Perceiving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663300"/>
                </a:solidFill>
                <a:latin typeface="Arial Rounded MT Bold" pitchFamily="34" charset="0"/>
              </a:rPr>
              <a:t>                   Personality type</a:t>
            </a:r>
          </a:p>
        </p:txBody>
      </p:sp>
      <p:sp>
        <p:nvSpPr>
          <p:cNvPr id="36867" name="Content Placeholder 2" descr="Judging means planned and organized"/>
          <p:cNvSpPr>
            <a:spLocks noGrp="1"/>
          </p:cNvSpPr>
          <p:nvPr>
            <p:ph sz="half" idx="1"/>
          </p:nvPr>
        </p:nvSpPr>
        <p:spPr>
          <a:xfrm>
            <a:off x="533400" y="1830870"/>
            <a:ext cx="4343400" cy="34269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Judging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Planned and organized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/>
              <a:t>	</a:t>
            </a:r>
          </a:p>
        </p:txBody>
      </p:sp>
      <p:sp>
        <p:nvSpPr>
          <p:cNvPr id="36868" name="Content Placeholder 3" descr="Perceptive means spontaneous"/>
          <p:cNvSpPr>
            <a:spLocks noGrp="1"/>
          </p:cNvSpPr>
          <p:nvPr>
            <p:ph sz="half" idx="2"/>
          </p:nvPr>
        </p:nvSpPr>
        <p:spPr>
          <a:xfrm>
            <a:off x="5334000" y="1676400"/>
            <a:ext cx="3527425" cy="4525963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Perceptive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Spontaneous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</a:p>
        </p:txBody>
      </p:sp>
      <p:pic>
        <p:nvPicPr>
          <p:cNvPr id="4" name="Picture 3" descr="Personality Ty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14801"/>
            <a:ext cx="3267075" cy="1942974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199631"/>
            <a:ext cx="2895600" cy="1926890"/>
          </a:xfrm>
          <a:prstGeom prst="rect">
            <a:avLst/>
          </a:prstGeom>
        </p:spPr>
      </p:pic>
      <p:sp useBgFill="1">
        <p:nvSpPr>
          <p:cNvPr id="3" name="TextBox 2" descr="Perceptive means spontaneous"/>
          <p:cNvSpPr txBox="1"/>
          <p:nvPr/>
        </p:nvSpPr>
        <p:spPr>
          <a:xfrm>
            <a:off x="2057400" y="4941855"/>
            <a:ext cx="10668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895600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Judging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951288"/>
          </a:xfrm>
        </p:spPr>
        <p:txBody>
          <a:bodyPr/>
          <a:lstStyle/>
          <a:p>
            <a:r>
              <a:rPr lang="en-US" dirty="0"/>
              <a:t>Prefer structure and organization</a:t>
            </a:r>
          </a:p>
          <a:p>
            <a:r>
              <a:rPr lang="en-US" dirty="0"/>
              <a:t>Like to have the work finished</a:t>
            </a:r>
          </a:p>
          <a:p>
            <a:r>
              <a:rPr lang="en-US" dirty="0"/>
              <a:t>Prefer clear and definite assignments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Perceptive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438400"/>
            <a:ext cx="4041775" cy="3951288"/>
          </a:xfrm>
        </p:spPr>
        <p:txBody>
          <a:bodyPr/>
          <a:lstStyle/>
          <a:p>
            <a:r>
              <a:rPr lang="en-US" dirty="0"/>
              <a:t>Like to be spontaneous and go with the flow</a:t>
            </a:r>
          </a:p>
          <a:p>
            <a:r>
              <a:rPr lang="en-US" dirty="0"/>
              <a:t>Good at dealing with the unplanned and unexpected</a:t>
            </a:r>
          </a:p>
          <a:p>
            <a:r>
              <a:rPr lang="en-US" dirty="0"/>
              <a:t>Prefer flexible work environments</a:t>
            </a:r>
          </a:p>
          <a:p>
            <a:r>
              <a:rPr lang="en-US" dirty="0"/>
              <a:t>Stressed by deadlines</a:t>
            </a:r>
          </a:p>
        </p:txBody>
      </p:sp>
    </p:spTree>
    <p:extLst>
      <p:ext uri="{BB962C8B-B14F-4D97-AF65-F5344CB8AC3E}">
        <p14:creationId xmlns:p14="http://schemas.microsoft.com/office/powerpoint/2010/main" val="32908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Making a Career Decision</a:t>
            </a:r>
          </a:p>
        </p:txBody>
      </p:sp>
      <p:pic>
        <p:nvPicPr>
          <p:cNvPr id="3" name="Picture 2" descr="A group of people drawing on a chalkboard showing many different paths&#10;&#10;">
            <a:extLst>
              <a:ext uri="{FF2B5EF4-FFF2-40B4-BE49-F238E27FC236}">
                <a16:creationId xmlns:a16="http://schemas.microsoft.com/office/drawing/2014/main" id="{CFE76EB5-7A46-4B2C-B48B-7770DFB58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5638800" cy="36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32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2362200" y="762000"/>
            <a:ext cx="4167187" cy="508000"/>
          </a:xfrm>
        </p:spPr>
        <p:txBody>
          <a:bodyPr/>
          <a:lstStyle/>
          <a:p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1775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Managers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officers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495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Pilots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Athletes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Paramedics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 work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Forensic pathologists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Carpenters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7416800" cy="508000"/>
          </a:xfrm>
        </p:spPr>
        <p:txBody>
          <a:bodyPr/>
          <a:lstStyle/>
          <a:p>
            <a:r>
              <a:rPr lang="en-US" altLang="en-US" dirty="0"/>
              <a:t>Group Activity: J and P Exercise: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416800" cy="3962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Where do you stand?</a:t>
            </a:r>
          </a:p>
          <a:p>
            <a:pPr lvl="1"/>
            <a:r>
              <a:rPr lang="en-US" altLang="en-US" sz="3200" dirty="0"/>
              <a:t>I can play anytime.</a:t>
            </a:r>
          </a:p>
          <a:p>
            <a:pPr lvl="1"/>
            <a:r>
              <a:rPr lang="en-US" altLang="en-US" sz="3200" dirty="0"/>
              <a:t>I have to finish my work before I play.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62200"/>
            <a:ext cx="6408737" cy="508000"/>
          </a:xfrm>
        </p:spPr>
        <p:txBody>
          <a:bodyPr/>
          <a:lstStyle/>
          <a:p>
            <a:pPr algn="ctr"/>
            <a:r>
              <a:rPr lang="en-US" dirty="0"/>
              <a:t>Exploring your Personal Strengths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Multiple Intelligences">
            <a:extLst>
              <a:ext uri="{FF2B5EF4-FFF2-40B4-BE49-F238E27FC236}">
                <a16:creationId xmlns:a16="http://schemas.microsoft.com/office/drawing/2014/main" id="{FF90B8A9-5C53-4C13-9BFB-BA0A5AEC5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00400"/>
            <a:ext cx="5867400" cy="25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85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78092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Your textbook provides an opportunity to explore your multiple intelligences.  Use the access code to take the </a:t>
            </a:r>
            <a:r>
              <a:rPr lang="en-US" sz="4000" dirty="0" err="1"/>
              <a:t>TruTalent</a:t>
            </a:r>
            <a:r>
              <a:rPr lang="en-US" sz="4000" dirty="0"/>
              <a:t> Intelligences Assessment. </a:t>
            </a:r>
          </a:p>
        </p:txBody>
      </p:sp>
    </p:spTree>
    <p:extLst>
      <p:ext uri="{BB962C8B-B14F-4D97-AF65-F5344CB8AC3E}">
        <p14:creationId xmlns:p14="http://schemas.microsoft.com/office/powerpoint/2010/main" val="3016710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196752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Multiple Intelligences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916832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dirty="0"/>
              <a:t>Developed by Howard Gardner</a:t>
            </a:r>
          </a:p>
          <a:p>
            <a:pPr>
              <a:defRPr/>
            </a:pPr>
            <a:r>
              <a:rPr lang="en-US" dirty="0"/>
              <a:t>Defined as the human ability to solve problems or design or compose things valued in at least one culture  </a:t>
            </a:r>
          </a:p>
          <a:p>
            <a:pPr>
              <a:defRPr/>
            </a:pPr>
            <a:r>
              <a:rPr lang="en-US" dirty="0"/>
              <a:t>Broadens the scope of human potential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This graphic shows the multiple intelligences including logical, kinesthetic, musical, interpersonal, existential, visual, naturalistic, linguistic, and intrapersonal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890741" cy="58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E5256-A908-49D8-9FCF-BA14D2471A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0" y="302772"/>
            <a:ext cx="6408737" cy="508000"/>
          </a:xfrm>
        </p:spPr>
        <p:txBody>
          <a:bodyPr/>
          <a:lstStyle/>
          <a:p>
            <a:r>
              <a:rPr lang="en-US" dirty="0"/>
              <a:t>Multiple Intelligences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</a:t>
            </a:r>
          </a:p>
          <a:p>
            <a:pPr marL="0" indent="0">
              <a:buNone/>
            </a:pPr>
            <a:r>
              <a:rPr lang="en-US" dirty="0"/>
              <a:t>Listening to music</a:t>
            </a:r>
          </a:p>
          <a:p>
            <a:pPr marL="0" indent="0">
              <a:buNone/>
            </a:pPr>
            <a:r>
              <a:rPr lang="en-US" dirty="0"/>
              <a:t>Singing  or playing an instrument</a:t>
            </a:r>
          </a:p>
          <a:p>
            <a:pPr marL="0" indent="0">
              <a:buNone/>
            </a:pPr>
            <a:r>
              <a:rPr lang="en-US" dirty="0"/>
              <a:t>Recognizing musical patterns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 Smart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94262" y="1628799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Disc Jockey</a:t>
            </a:r>
          </a:p>
          <a:p>
            <a:pPr marL="0" indent="0">
              <a:buNone/>
            </a:pPr>
            <a:r>
              <a:rPr lang="en-US" dirty="0"/>
              <a:t>Music Teacher</a:t>
            </a:r>
          </a:p>
          <a:p>
            <a:pPr marL="0" indent="0">
              <a:buNone/>
            </a:pPr>
            <a:r>
              <a:rPr lang="en-US" dirty="0"/>
              <a:t>Music Retailer</a:t>
            </a:r>
          </a:p>
          <a:p>
            <a:pPr marL="0" indent="0">
              <a:buNone/>
            </a:pPr>
            <a:r>
              <a:rPr lang="en-US" dirty="0"/>
              <a:t>Music Therapist</a:t>
            </a:r>
          </a:p>
          <a:p>
            <a:pPr marL="0" indent="0">
              <a:buNone/>
            </a:pPr>
            <a:r>
              <a:rPr lang="en-US" dirty="0"/>
              <a:t>Singer</a:t>
            </a:r>
          </a:p>
          <a:p>
            <a:pPr marL="0" indent="0">
              <a:buNone/>
            </a:pPr>
            <a:r>
              <a:rPr lang="en-US" dirty="0"/>
              <a:t>Song Writer</a:t>
            </a:r>
          </a:p>
          <a:p>
            <a:pPr marL="0" indent="0">
              <a:buNone/>
            </a:pPr>
            <a:r>
              <a:rPr lang="en-US" dirty="0"/>
              <a:t>Music Critic</a:t>
            </a:r>
          </a:p>
          <a:p>
            <a:pPr marL="0" indent="0">
              <a:buNone/>
            </a:pPr>
            <a:r>
              <a:rPr lang="en-US" dirty="0"/>
              <a:t>Music Lawyer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97" y="16346"/>
            <a:ext cx="2333813" cy="16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0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</a:t>
            </a:r>
          </a:p>
          <a:p>
            <a:pPr marL="0" indent="0">
              <a:buNone/>
            </a:pPr>
            <a:r>
              <a:rPr lang="en-US" dirty="0"/>
              <a:t>Communication</a:t>
            </a:r>
          </a:p>
          <a:p>
            <a:pPr marL="0" indent="0">
              <a:buNone/>
            </a:pPr>
            <a:r>
              <a:rPr lang="en-US" dirty="0"/>
              <a:t>Social skills</a:t>
            </a:r>
          </a:p>
          <a:p>
            <a:pPr marL="0" indent="0">
              <a:buNone/>
            </a:pPr>
            <a:r>
              <a:rPr lang="en-US" dirty="0"/>
              <a:t>Helping others</a:t>
            </a:r>
          </a:p>
          <a:p>
            <a:pPr marL="0" indent="0">
              <a:buNone/>
            </a:pPr>
            <a:r>
              <a:rPr lang="en-US" dirty="0"/>
              <a:t>Resolve conflicts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People Smart 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Cruise Director</a:t>
            </a:r>
          </a:p>
          <a:p>
            <a:pPr marL="0" indent="0">
              <a:buNone/>
            </a:pPr>
            <a:r>
              <a:rPr lang="en-US" dirty="0"/>
              <a:t>Mediator</a:t>
            </a:r>
          </a:p>
          <a:p>
            <a:pPr marL="0" indent="0">
              <a:buNone/>
            </a:pPr>
            <a:r>
              <a:rPr lang="en-US" dirty="0"/>
              <a:t>Human Resources</a:t>
            </a:r>
          </a:p>
          <a:p>
            <a:pPr marL="0" indent="0">
              <a:buNone/>
            </a:pPr>
            <a:r>
              <a:rPr lang="en-US" dirty="0"/>
              <a:t>Dental Hygienist</a:t>
            </a:r>
          </a:p>
          <a:p>
            <a:pPr marL="0" indent="0">
              <a:buNone/>
            </a:pPr>
            <a:r>
              <a:rPr lang="en-US" dirty="0"/>
              <a:t>Nurse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Marketer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40005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231" y="-347"/>
            <a:ext cx="1886769" cy="1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31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Logical-Mathematica</a:t>
            </a:r>
            <a:r>
              <a:rPr lang="en-US" dirty="0">
                <a:solidFill>
                  <a:srgbClr val="C00000"/>
                </a:solidFill>
              </a:rPr>
              <a:t>l</a:t>
            </a:r>
          </a:p>
          <a:p>
            <a:pPr marL="0" indent="0">
              <a:buNone/>
            </a:pPr>
            <a:r>
              <a:rPr lang="en-US" dirty="0"/>
              <a:t>Math aptitude</a:t>
            </a:r>
          </a:p>
          <a:p>
            <a:pPr marL="0" indent="0">
              <a:buNone/>
            </a:pPr>
            <a:r>
              <a:rPr lang="en-US" dirty="0"/>
              <a:t>Interest in science</a:t>
            </a:r>
          </a:p>
          <a:p>
            <a:pPr marL="0" indent="0">
              <a:buNone/>
            </a:pPr>
            <a:r>
              <a:rPr lang="en-US" dirty="0"/>
              <a:t>Problem solving</a:t>
            </a:r>
          </a:p>
          <a:p>
            <a:pPr marL="0" indent="0">
              <a:buNone/>
            </a:pPr>
            <a:r>
              <a:rPr lang="en-US" dirty="0"/>
              <a:t>Logical thinking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Number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Engineer</a:t>
            </a:r>
          </a:p>
          <a:p>
            <a:pPr marL="0" indent="0">
              <a:buNone/>
            </a:pPr>
            <a:r>
              <a:rPr lang="en-US" dirty="0"/>
              <a:t>Accountant</a:t>
            </a:r>
          </a:p>
          <a:p>
            <a:pPr marL="0" indent="0">
              <a:buNone/>
            </a:pPr>
            <a:r>
              <a:rPr lang="en-US" dirty="0"/>
              <a:t>Computer Analyst</a:t>
            </a:r>
          </a:p>
          <a:p>
            <a:pPr marL="0" indent="0">
              <a:buNone/>
            </a:pPr>
            <a:r>
              <a:rPr lang="en-US" dirty="0"/>
              <a:t>Physician</a:t>
            </a:r>
          </a:p>
          <a:p>
            <a:pPr marL="0" indent="0">
              <a:buNone/>
            </a:pPr>
            <a:r>
              <a:rPr lang="en-US" dirty="0"/>
              <a:t>Detective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Economist 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0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6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Spatial</a:t>
            </a:r>
          </a:p>
          <a:p>
            <a:pPr marL="0" indent="0">
              <a:buNone/>
            </a:pPr>
            <a:r>
              <a:rPr lang="en-US" dirty="0"/>
              <a:t>Visualization</a:t>
            </a:r>
          </a:p>
          <a:p>
            <a:pPr marL="0" indent="0">
              <a:buNone/>
            </a:pPr>
            <a:r>
              <a:rPr lang="en-US" dirty="0"/>
              <a:t>Navigation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Picture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Architect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Film animator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Pilot</a:t>
            </a:r>
          </a:p>
          <a:p>
            <a:pPr marL="0" indent="0">
              <a:buNone/>
            </a:pPr>
            <a:r>
              <a:rPr lang="en-US" dirty="0"/>
              <a:t>Webmaster</a:t>
            </a:r>
          </a:p>
          <a:p>
            <a:pPr marL="0" indent="0">
              <a:buNone/>
            </a:pPr>
            <a:r>
              <a:rPr lang="en-US" dirty="0"/>
              <a:t>Interior decorator</a:t>
            </a:r>
          </a:p>
          <a:p>
            <a:pPr marL="0" indent="0">
              <a:buNone/>
            </a:pPr>
            <a:r>
              <a:rPr lang="en-US" dirty="0"/>
              <a:t>Graphic artist</a:t>
            </a:r>
          </a:p>
          <a:p>
            <a:pPr marL="0" indent="0">
              <a:buNone/>
            </a:pPr>
            <a:r>
              <a:rPr lang="en-US" dirty="0"/>
              <a:t>Photographer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89" y="0"/>
            <a:ext cx="2900611" cy="21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1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There is a choice you have to make,</a:t>
            </a:r>
            <a:br>
              <a:rPr lang="en-US" sz="3600" dirty="0"/>
            </a:br>
            <a:r>
              <a:rPr lang="en-US" sz="3600" dirty="0"/>
              <a:t>In everything you do.</a:t>
            </a:r>
            <a:br>
              <a:rPr lang="en-US" sz="3600" dirty="0"/>
            </a:br>
            <a:r>
              <a:rPr lang="en-US" sz="3600" dirty="0"/>
              <a:t>And you must always keep in mind,</a:t>
            </a:r>
            <a:br>
              <a:rPr lang="en-US" sz="3600" dirty="0"/>
            </a:br>
            <a:r>
              <a:rPr lang="en-US" sz="3600" dirty="0"/>
              <a:t>The choice you make, makes you.</a:t>
            </a:r>
            <a:endParaRPr lang="en-US" dirty="0"/>
          </a:p>
        </p:txBody>
      </p:sp>
      <p:pic>
        <p:nvPicPr>
          <p:cNvPr id="68611" name="Picture 3" descr="Graphic showing clouds and the lettering, &quot;My Dream.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6638"/>
            <a:ext cx="3409950" cy="228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34076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Bodily- Kinesthetic</a:t>
            </a:r>
          </a:p>
          <a:p>
            <a:pPr marL="0" indent="0">
              <a:buNone/>
            </a:pPr>
            <a:r>
              <a:rPr lang="en-US" dirty="0"/>
              <a:t>Hand and eye   </a:t>
            </a:r>
          </a:p>
          <a:p>
            <a:pPr marL="0" indent="0">
              <a:buNone/>
            </a:pPr>
            <a:r>
              <a:rPr lang="en-US" dirty="0"/>
              <a:t>    coordination</a:t>
            </a:r>
          </a:p>
          <a:p>
            <a:pPr marL="0" indent="0">
              <a:buNone/>
            </a:pPr>
            <a:r>
              <a:rPr lang="en-US" dirty="0"/>
              <a:t>Athletics</a:t>
            </a:r>
          </a:p>
          <a:p>
            <a:pPr marL="0" indent="0">
              <a:buNone/>
            </a:pPr>
            <a:r>
              <a:rPr lang="en-US" dirty="0"/>
              <a:t>Dance</a:t>
            </a:r>
          </a:p>
          <a:p>
            <a:pPr marL="0" indent="0">
              <a:buNone/>
            </a:pPr>
            <a:r>
              <a:rPr lang="en-US" dirty="0"/>
              <a:t>Drama</a:t>
            </a:r>
          </a:p>
          <a:p>
            <a:pPr marL="0" indent="0">
              <a:buNone/>
            </a:pPr>
            <a:r>
              <a:rPr lang="en-US" dirty="0"/>
              <a:t>Cooking</a:t>
            </a:r>
          </a:p>
          <a:p>
            <a:pPr marL="0" indent="0">
              <a:buNone/>
            </a:pPr>
            <a:r>
              <a:rPr lang="en-US" dirty="0"/>
              <a:t>Learning by doing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Body Smart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136082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Athlete</a:t>
            </a:r>
          </a:p>
          <a:p>
            <a:pPr marL="0" indent="0">
              <a:buNone/>
            </a:pPr>
            <a:r>
              <a:rPr lang="en-US" dirty="0"/>
              <a:t>Carpenter</a:t>
            </a:r>
          </a:p>
          <a:p>
            <a:pPr marL="0" indent="0">
              <a:buNone/>
            </a:pPr>
            <a:r>
              <a:rPr lang="en-US" dirty="0"/>
              <a:t>Craftsperson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Jeweler</a:t>
            </a:r>
          </a:p>
          <a:p>
            <a:pPr marL="0" indent="0">
              <a:buNone/>
            </a:pPr>
            <a:r>
              <a:rPr lang="en-US" dirty="0"/>
              <a:t>Computer game designer</a:t>
            </a:r>
          </a:p>
          <a:p>
            <a:pPr marL="0" indent="0">
              <a:buNone/>
            </a:pPr>
            <a:r>
              <a:rPr lang="en-US" dirty="0"/>
              <a:t>Firefighter</a:t>
            </a:r>
          </a:p>
          <a:p>
            <a:pPr marL="0" indent="0">
              <a:buNone/>
            </a:pPr>
            <a:r>
              <a:rPr lang="en-US" dirty="0"/>
              <a:t>Forest ranger</a:t>
            </a:r>
          </a:p>
          <a:p>
            <a:pPr marL="0" indent="0">
              <a:buNone/>
            </a:pPr>
            <a:r>
              <a:rPr lang="en-US" dirty="0"/>
              <a:t>Physical therapist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-6871"/>
            <a:ext cx="2714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5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Linguistic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r>
              <a:rPr lang="en-US" dirty="0"/>
              <a:t>Vocabulary</a:t>
            </a:r>
          </a:p>
          <a:p>
            <a:pPr marL="0" indent="0">
              <a:buNone/>
            </a:pPr>
            <a:r>
              <a:rPr lang="en-US" dirty="0"/>
              <a:t>Spelling</a:t>
            </a:r>
          </a:p>
          <a:p>
            <a:pPr marL="0" indent="0">
              <a:buNone/>
            </a:pPr>
            <a:r>
              <a:rPr lang="en-US" dirty="0"/>
              <a:t>Good listener</a:t>
            </a:r>
          </a:p>
          <a:p>
            <a:pPr marL="0" indent="0">
              <a:buNone/>
            </a:pPr>
            <a:r>
              <a:rPr lang="en-US" dirty="0"/>
              <a:t>Good memory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Word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Journalist</a:t>
            </a:r>
          </a:p>
          <a:p>
            <a:pPr marL="0" indent="0">
              <a:buNone/>
            </a:pPr>
            <a:r>
              <a:rPr lang="en-US" dirty="0"/>
              <a:t>Writer</a:t>
            </a:r>
          </a:p>
          <a:p>
            <a:pPr marL="0" indent="0">
              <a:buNone/>
            </a:pPr>
            <a:r>
              <a:rPr lang="en-US" dirty="0"/>
              <a:t>Editor</a:t>
            </a:r>
          </a:p>
          <a:p>
            <a:pPr marL="0" indent="0">
              <a:buNone/>
            </a:pPr>
            <a:r>
              <a:rPr lang="en-US" dirty="0"/>
              <a:t>Attorney</a:t>
            </a:r>
          </a:p>
          <a:p>
            <a:pPr marL="0" indent="0">
              <a:buNone/>
            </a:pPr>
            <a:r>
              <a:rPr lang="en-US" dirty="0"/>
              <a:t>Curator</a:t>
            </a:r>
          </a:p>
          <a:p>
            <a:pPr marL="0" indent="0">
              <a:buNone/>
            </a:pPr>
            <a:r>
              <a:rPr lang="en-US" dirty="0"/>
              <a:t>Newscaster</a:t>
            </a:r>
          </a:p>
          <a:p>
            <a:pPr marL="0" indent="0">
              <a:buNone/>
            </a:pPr>
            <a:r>
              <a:rPr lang="en-US" dirty="0"/>
              <a:t>Politician</a:t>
            </a:r>
          </a:p>
          <a:p>
            <a:pPr marL="0" indent="0">
              <a:buNone/>
            </a:pPr>
            <a:r>
              <a:rPr lang="en-US" dirty="0"/>
              <a:t>Librarian</a:t>
            </a:r>
          </a:p>
          <a:p>
            <a:pPr marL="0" indent="0">
              <a:buNone/>
            </a:pPr>
            <a:r>
              <a:rPr lang="en-US" dirty="0"/>
              <a:t>Comedian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51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64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170080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Intrapersonal</a:t>
            </a:r>
          </a:p>
          <a:p>
            <a:pPr marL="0" indent="0">
              <a:buNone/>
            </a:pPr>
            <a:r>
              <a:rPr lang="en-US" dirty="0"/>
              <a:t>Self-aware</a:t>
            </a:r>
          </a:p>
          <a:p>
            <a:pPr marL="0" indent="0">
              <a:buNone/>
            </a:pPr>
            <a:r>
              <a:rPr lang="en-US"/>
              <a:t>Understand</a:t>
            </a:r>
            <a:br>
              <a:rPr lang="en-US"/>
            </a:br>
            <a:r>
              <a:rPr lang="en-US"/>
              <a:t>  emotions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Independent</a:t>
            </a:r>
          </a:p>
          <a:p>
            <a:pPr marL="0" indent="0">
              <a:buNone/>
            </a:pPr>
            <a:r>
              <a:rPr lang="en-US" dirty="0"/>
              <a:t>Self-motivated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Self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1484784"/>
            <a:ext cx="3600400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Career counselor</a:t>
            </a:r>
          </a:p>
          <a:p>
            <a:pPr marL="0" indent="0">
              <a:buNone/>
            </a:pPr>
            <a:r>
              <a:rPr lang="en-US" dirty="0"/>
              <a:t>Wellness counselor Therapist</a:t>
            </a:r>
          </a:p>
          <a:p>
            <a:pPr marL="0" indent="0">
              <a:buNone/>
            </a:pPr>
            <a:r>
              <a:rPr lang="en-US" dirty="0"/>
              <a:t>Criminologist</a:t>
            </a:r>
          </a:p>
          <a:p>
            <a:pPr marL="0" indent="0">
              <a:buNone/>
            </a:pPr>
            <a:r>
              <a:rPr lang="en-US" dirty="0"/>
              <a:t>Intelligence officer</a:t>
            </a:r>
          </a:p>
          <a:p>
            <a:pPr marL="0" indent="0">
              <a:buNone/>
            </a:pPr>
            <a:r>
              <a:rPr lang="en-US" dirty="0"/>
              <a:t>Entrepreneur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Actor</a:t>
            </a:r>
          </a:p>
          <a:p>
            <a:pPr marL="0" indent="0">
              <a:buNone/>
            </a:pPr>
            <a:r>
              <a:rPr lang="en-US" dirty="0"/>
              <a:t>Artist </a:t>
            </a:r>
          </a:p>
        </p:txBody>
      </p:sp>
      <p:pic>
        <p:nvPicPr>
          <p:cNvPr id="258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10" y="0"/>
            <a:ext cx="259469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49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1844824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Naturalist</a:t>
            </a:r>
          </a:p>
          <a:p>
            <a:pPr marL="0" indent="0">
              <a:buNone/>
            </a:pPr>
            <a:r>
              <a:rPr lang="en-US" dirty="0"/>
              <a:t>Aware of natural surroundings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Preserve the environment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711226"/>
            <a:ext cx="4286250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Park ranger</a:t>
            </a:r>
          </a:p>
          <a:p>
            <a:pPr marL="0" indent="0">
              <a:buNone/>
            </a:pPr>
            <a:r>
              <a:rPr lang="en-US" dirty="0"/>
              <a:t>Dog trainer</a:t>
            </a:r>
          </a:p>
          <a:p>
            <a:pPr marL="0" indent="0">
              <a:buNone/>
            </a:pPr>
            <a:r>
              <a:rPr lang="en-US" dirty="0"/>
              <a:t>Landscaper</a:t>
            </a:r>
          </a:p>
          <a:p>
            <a:pPr marL="0" indent="0">
              <a:buNone/>
            </a:pPr>
            <a:r>
              <a:rPr lang="en-US" dirty="0"/>
              <a:t>Meteorologist</a:t>
            </a:r>
          </a:p>
          <a:p>
            <a:pPr marL="0" indent="0">
              <a:buNone/>
            </a:pPr>
            <a:r>
              <a:rPr lang="en-US" dirty="0"/>
              <a:t>Veterinarian</a:t>
            </a:r>
          </a:p>
          <a:p>
            <a:pPr marL="0" indent="0">
              <a:buNone/>
            </a:pPr>
            <a:r>
              <a:rPr lang="en-US" dirty="0"/>
              <a:t>Animal health technician</a:t>
            </a:r>
          </a:p>
          <a:p>
            <a:pPr marL="0" indent="0">
              <a:buNone/>
            </a:pPr>
            <a:r>
              <a:rPr lang="en-US" dirty="0"/>
              <a:t>Ecologist</a:t>
            </a:r>
          </a:p>
          <a:p>
            <a:pPr marL="0" indent="0">
              <a:buNone/>
            </a:pPr>
            <a:r>
              <a:rPr lang="en-US" dirty="0"/>
              <a:t>Wilderness guide</a:t>
            </a:r>
          </a:p>
          <a:p>
            <a:pPr marL="0" indent="0">
              <a:buNone/>
            </a:pPr>
            <a:r>
              <a:rPr lang="en-US" dirty="0"/>
              <a:t>Environmental lawyer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27" y="4217"/>
            <a:ext cx="2806990" cy="20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8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9632" y="1556792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Existential</a:t>
            </a:r>
          </a:p>
          <a:p>
            <a:pPr marL="0" indent="0">
              <a:buNone/>
            </a:pPr>
            <a:r>
              <a:rPr lang="en-US" dirty="0"/>
              <a:t>Questioning</a:t>
            </a:r>
          </a:p>
          <a:p>
            <a:pPr marL="0" indent="0">
              <a:buNone/>
            </a:pPr>
            <a:r>
              <a:rPr lang="en-US" dirty="0"/>
              <a:t>Purpose of life</a:t>
            </a:r>
          </a:p>
          <a:p>
            <a:pPr marL="0" indent="0">
              <a:buNone/>
            </a:pPr>
            <a:r>
              <a:rPr lang="en-US" dirty="0"/>
              <a:t>Religious beliefs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Curiosity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1556792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Psychiatrist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Ministry</a:t>
            </a:r>
          </a:p>
          <a:p>
            <a:pPr marL="0" indent="0">
              <a:buNone/>
            </a:pPr>
            <a:r>
              <a:rPr lang="en-US" dirty="0"/>
              <a:t>Philosopher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Researcher </a:t>
            </a:r>
          </a:p>
        </p:txBody>
      </p:sp>
      <p:pic>
        <p:nvPicPr>
          <p:cNvPr id="259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0"/>
            <a:ext cx="1978273" cy="19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15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772816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 + Intrapersonal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ability to recognize, control, and evaluate your emotions while realizing how they affect other people</a:t>
            </a:r>
          </a:p>
        </p:txBody>
      </p:sp>
      <p:pic>
        <p:nvPicPr>
          <p:cNvPr id="26009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21844"/>
            <a:ext cx="4872312" cy="24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44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700808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Parts: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yourself, your goals, intentions, responses and behavior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others and their feelings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91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672406"/>
            <a:ext cx="5400600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pic>
        <p:nvPicPr>
          <p:cNvPr id="5" name="Picture 4" descr="Emotional intelligence includes perceiving emotions, understanding emotions, managing emotions and using emo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5799992" cy="54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484784"/>
            <a:ext cx="6481763" cy="4752975"/>
          </a:xfrm>
        </p:spPr>
        <p:txBody>
          <a:bodyPr/>
          <a:lstStyle/>
          <a:p>
            <a:r>
              <a:rPr lang="en-US" dirty="0"/>
              <a:t>Express yourself</a:t>
            </a:r>
          </a:p>
          <a:p>
            <a:r>
              <a:rPr lang="en-US" dirty="0"/>
              <a:t>Work as part of a team</a:t>
            </a:r>
          </a:p>
          <a:p>
            <a:r>
              <a:rPr lang="en-US" dirty="0"/>
              <a:t>Concentrate</a:t>
            </a:r>
          </a:p>
          <a:p>
            <a:r>
              <a:rPr lang="en-US" dirty="0"/>
              <a:t>Remember</a:t>
            </a:r>
          </a:p>
          <a:p>
            <a:r>
              <a:rPr lang="en-US" dirty="0"/>
              <a:t>Make decisions</a:t>
            </a:r>
          </a:p>
          <a:p>
            <a:r>
              <a:rPr lang="en-US" dirty="0"/>
              <a:t>Deal with stress</a:t>
            </a:r>
          </a:p>
          <a:p>
            <a:r>
              <a:rPr lang="en-US" dirty="0"/>
              <a:t>Overcome challenges</a:t>
            </a:r>
          </a:p>
          <a:p>
            <a:r>
              <a:rPr lang="en-US" dirty="0"/>
              <a:t>Deal with conflict </a:t>
            </a:r>
          </a:p>
          <a:p>
            <a:r>
              <a:rPr lang="en-US" dirty="0"/>
              <a:t>Empathize with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83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7416800" cy="508000"/>
          </a:xfrm>
        </p:spPr>
        <p:txBody>
          <a:bodyPr/>
          <a:lstStyle/>
          <a:p>
            <a:r>
              <a:rPr lang="en-US" dirty="0"/>
              <a:t>How Can You Develop Emotional Intelligence?</a:t>
            </a:r>
          </a:p>
        </p:txBody>
      </p:sp>
      <p:pic>
        <p:nvPicPr>
          <p:cNvPr id="26112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2819871" cy="28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4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06084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Steps in Making a Career Decision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4154487"/>
          </a:xfrm>
        </p:spPr>
        <p:txBody>
          <a:bodyPr/>
          <a:lstStyle/>
          <a:p>
            <a:pPr>
              <a:defRPr/>
            </a:pPr>
            <a:r>
              <a:rPr lang="en-US" dirty="0"/>
              <a:t>Self-assessment</a:t>
            </a:r>
          </a:p>
          <a:p>
            <a:pPr lvl="1">
              <a:buClr>
                <a:srgbClr val="CC66FF"/>
              </a:buClr>
              <a:defRPr/>
            </a:pPr>
            <a:r>
              <a:rPr lang="en-US" dirty="0"/>
              <a:t>Personality, Interests, Values, Skills</a:t>
            </a:r>
          </a:p>
          <a:p>
            <a:pPr>
              <a:defRPr/>
            </a:pPr>
            <a:r>
              <a:rPr lang="en-US" dirty="0"/>
              <a:t>Explore options.</a:t>
            </a:r>
          </a:p>
          <a:p>
            <a:pPr>
              <a:defRPr/>
            </a:pPr>
            <a:r>
              <a:rPr lang="en-US" dirty="0"/>
              <a:t>Research careers.</a:t>
            </a:r>
          </a:p>
          <a:p>
            <a:pPr>
              <a:defRPr/>
            </a:pPr>
            <a:r>
              <a:rPr lang="en-US" dirty="0"/>
              <a:t>Plan your education.</a:t>
            </a:r>
          </a:p>
          <a:p>
            <a:pPr>
              <a:defRPr/>
            </a:pPr>
            <a:r>
              <a:rPr lang="en-US" dirty="0"/>
              <a:t>Make a commitment and take action.</a:t>
            </a:r>
          </a:p>
          <a:p>
            <a:pPr>
              <a:defRPr/>
            </a:pPr>
            <a:r>
              <a:rPr lang="en-US" dirty="0"/>
              <a:t>Evaluate.</a:t>
            </a:r>
          </a:p>
          <a:p>
            <a:pPr>
              <a:defRPr/>
            </a:pPr>
            <a:r>
              <a:rPr lang="en-US" dirty="0"/>
              <a:t>How is it working?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655515" cy="18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066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dirty="0"/>
              <a:t>Developing Emotional Intelligence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Use empathy.</a:t>
            </a:r>
          </a:p>
          <a:p>
            <a:r>
              <a:rPr lang="en-US" dirty="0"/>
              <a:t>Think about how your actions affect others.</a:t>
            </a:r>
          </a:p>
          <a:p>
            <a:r>
              <a:rPr lang="en-US" dirty="0"/>
              <a:t>Be intellectually curious.</a:t>
            </a:r>
          </a:p>
          <a:p>
            <a:r>
              <a:rPr lang="en-US" dirty="0"/>
              <a:t>Give others credit for their accomplishments.</a:t>
            </a:r>
          </a:p>
          <a:p>
            <a:r>
              <a:rPr lang="en-US" dirty="0"/>
              <a:t>Work on stress management.</a:t>
            </a:r>
          </a:p>
          <a:p>
            <a:r>
              <a:rPr lang="en-US" dirty="0"/>
              <a:t>Take a college course on verbal and nonverbal communication.</a:t>
            </a:r>
          </a:p>
          <a:p>
            <a:r>
              <a:rPr lang="en-US" dirty="0"/>
              <a:t>Take responsibility for your actions.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0311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These intelligences work together in complex ways to make us unique individuals.</a:t>
            </a:r>
          </a:p>
        </p:txBody>
      </p:sp>
    </p:spTree>
    <p:extLst>
      <p:ext uri="{BB962C8B-B14F-4D97-AF65-F5344CB8AC3E}">
        <p14:creationId xmlns:p14="http://schemas.microsoft.com/office/powerpoint/2010/main" val="3069024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1052736"/>
            <a:ext cx="7992888" cy="533539"/>
          </a:xfrm>
        </p:spPr>
        <p:txBody>
          <a:bodyPr/>
          <a:lstStyle/>
          <a:p>
            <a:r>
              <a:rPr lang="en-US" dirty="0"/>
              <a:t>           </a:t>
            </a:r>
            <a:r>
              <a:rPr lang="en-US" b="1" dirty="0">
                <a:latin typeface="Albertus Medium" panose="020E0602030304020304" pitchFamily="34" charset="0"/>
              </a:rPr>
              <a:t>Multiple Intelligences Matching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3581400" cy="3201234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Michael Jordan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Aristotle 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Martin Luther King Jr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Sigmund Freud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William Shakespeare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Albert Einstein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“Will. </a:t>
            </a:r>
            <a:r>
              <a:rPr lang="en-US" dirty="0" err="1">
                <a:solidFill>
                  <a:schemeClr val="tx2"/>
                </a:solidFill>
                <a:latin typeface="Maiandra GD" panose="020E0502030308020204" pitchFamily="34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 am</a:t>
            </a:r>
            <a:r>
              <a:rPr lang="en-US" sz="1951" b="1" dirty="0">
                <a:latin typeface="Maiandra GD" panose="020E0502030308020204" pitchFamily="34" charset="0"/>
              </a:rPr>
              <a:t>”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Charles Darwin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George Lucas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1880" y="2188840"/>
            <a:ext cx="5087675" cy="3201234"/>
          </a:xfrm>
        </p:spPr>
        <p:txBody>
          <a:bodyPr>
            <a:noAutofit/>
          </a:bodyPr>
          <a:lstStyle/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Musical hearing and remembering musical patterns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Interpersonal: understanding other people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Mathematical: working with numbers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Spatial: manipulating objects in space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Bodily-Kinesthetic: using your body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Linguistic: using language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Intrapersonal: understanding yourself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Naturalist: understanding the environment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Existential: pondering the meaning of life and our place in the universe.</a:t>
            </a:r>
          </a:p>
        </p:txBody>
      </p:sp>
    </p:spTree>
    <p:extLst>
      <p:ext uri="{BB962C8B-B14F-4D97-AF65-F5344CB8AC3E}">
        <p14:creationId xmlns:p14="http://schemas.microsoft.com/office/powerpoint/2010/main" val="21720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8737" cy="508000"/>
          </a:xfrm>
        </p:spPr>
        <p:txBody>
          <a:bodyPr/>
          <a:lstStyle/>
          <a:p>
            <a:r>
              <a:rPr lang="en-US" dirty="0"/>
              <a:t>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764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Knowing your </a:t>
            </a:r>
            <a:br>
              <a:rPr lang="en-US" dirty="0"/>
            </a:br>
            <a:r>
              <a:rPr lang="en-US" dirty="0"/>
              <a:t>interests is helpful</a:t>
            </a:r>
            <a:br>
              <a:rPr lang="en-US" dirty="0"/>
            </a:br>
            <a:r>
              <a:rPr lang="en-US" dirty="0"/>
              <a:t>in choosing a </a:t>
            </a:r>
            <a:br>
              <a:rPr lang="en-US" dirty="0"/>
            </a:br>
            <a:r>
              <a:rPr lang="en-US" dirty="0"/>
              <a:t>major and </a:t>
            </a:r>
            <a:br>
              <a:rPr lang="en-US" dirty="0"/>
            </a:br>
            <a:r>
              <a:rPr lang="en-US" dirty="0"/>
              <a:t>career. </a:t>
            </a:r>
          </a:p>
        </p:txBody>
      </p:sp>
      <p:pic>
        <p:nvPicPr>
          <p:cNvPr id="7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165475" cy="413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64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6408737" cy="508000"/>
          </a:xfrm>
        </p:spPr>
        <p:txBody>
          <a:bodyPr/>
          <a:lstStyle/>
          <a:p>
            <a:r>
              <a:rPr lang="en-US" dirty="0"/>
              <a:t>The Interest Profiler*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95400"/>
            <a:ext cx="6481763" cy="4752975"/>
          </a:xfrm>
        </p:spPr>
        <p:txBody>
          <a:bodyPr/>
          <a:lstStyle/>
          <a:p>
            <a:r>
              <a:rPr lang="en-US" sz="2400" dirty="0"/>
              <a:t>Select the items you might like to do.  </a:t>
            </a:r>
          </a:p>
          <a:p>
            <a:r>
              <a:rPr lang="en-US" sz="2400" dirty="0"/>
              <a:t>You do not need to know how to do them or even have the opportunity to do them.</a:t>
            </a:r>
          </a:p>
          <a:p>
            <a:r>
              <a:rPr lang="en-US" sz="2400" dirty="0"/>
              <a:t>Don’t select items based on income.</a:t>
            </a:r>
          </a:p>
          <a:p>
            <a:r>
              <a:rPr lang="en-US" sz="2400" dirty="0"/>
              <a:t>You can earn higher income with more education.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example, if you would like to build a brick walkway, you could work in construction or with more education, become a civil engineer.  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br>
              <a:rPr lang="en-US" sz="2400" dirty="0"/>
            </a:br>
            <a:r>
              <a:rPr lang="en-US" sz="2400" dirty="0"/>
              <a:t>*Take the Interest Profiler at: </a:t>
            </a:r>
            <a:r>
              <a:rPr lang="en-US" sz="2400" dirty="0">
                <a:hlinkClick r:id="rId2"/>
              </a:rPr>
              <a:t>https://www.mynextmove.org/explore/ip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9244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HOLLAND’S HEXAGON</a:t>
            </a:r>
            <a:endParaRPr lang="en-US" dirty="0"/>
          </a:p>
        </p:txBody>
      </p:sp>
      <p:pic>
        <p:nvPicPr>
          <p:cNvPr id="262146" name="Picture 2" descr="Hollands Hexagon includes realistic doers, investigative thinkers, artistic creators, social helpers, enterprising persuaders, and conventional organizer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33861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55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619125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Investigative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700808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Have a strong interest in science</a:t>
            </a:r>
          </a:p>
          <a:p>
            <a:pPr>
              <a:defRPr/>
            </a:pPr>
            <a:r>
              <a:rPr lang="en-US" dirty="0"/>
              <a:t>Work with theories, analyze data and solve problems</a:t>
            </a:r>
          </a:p>
          <a:p>
            <a:pPr>
              <a:defRPr/>
            </a:pPr>
            <a:r>
              <a:rPr lang="en-US" dirty="0"/>
              <a:t>Are analytical, curious, original and creative</a:t>
            </a:r>
          </a:p>
          <a:p>
            <a:pPr>
              <a:defRPr/>
            </a:pPr>
            <a:r>
              <a:rPr lang="en-US" dirty="0"/>
              <a:t>Have good skills in math and science</a:t>
            </a:r>
          </a:p>
          <a:p>
            <a:pPr>
              <a:defRPr/>
            </a:pPr>
            <a:r>
              <a:rPr lang="en-US" dirty="0"/>
              <a:t>Are employed in science or lab related work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25988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Artistic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visual arts, music, drama or writing</a:t>
            </a:r>
          </a:p>
          <a:p>
            <a:pPr>
              <a:defRPr/>
            </a:pPr>
            <a:r>
              <a:rPr lang="en-US" dirty="0"/>
              <a:t>Are creative and value self expression</a:t>
            </a:r>
          </a:p>
          <a:p>
            <a:pPr>
              <a:defRPr/>
            </a:pPr>
            <a:r>
              <a:rPr lang="en-US" dirty="0"/>
              <a:t>Work in unstructured and flexible environments</a:t>
            </a:r>
          </a:p>
          <a:p>
            <a:pPr>
              <a:defRPr/>
            </a:pPr>
            <a:r>
              <a:rPr lang="en-US" dirty="0"/>
              <a:t>Have artistic talent</a:t>
            </a:r>
          </a:p>
          <a:p>
            <a:pPr>
              <a:defRPr/>
            </a:pPr>
            <a:r>
              <a:rPr lang="en-US" dirty="0"/>
              <a:t>Work in museums, theaters, concert halls, advertising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2678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90872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Social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work with people</a:t>
            </a:r>
          </a:p>
          <a:p>
            <a:pPr>
              <a:defRPr/>
            </a:pPr>
            <a:r>
              <a:rPr lang="en-US" dirty="0"/>
              <a:t>Enjoy helping, nurturing and caring for others</a:t>
            </a:r>
          </a:p>
          <a:p>
            <a:pPr>
              <a:defRPr/>
            </a:pPr>
            <a:r>
              <a:rPr lang="en-US" dirty="0"/>
              <a:t>Have social, communication and teaching skills</a:t>
            </a:r>
          </a:p>
          <a:p>
            <a:pPr>
              <a:defRPr/>
            </a:pPr>
            <a:r>
              <a:rPr lang="en-US" dirty="0"/>
              <a:t>Humanistic, idealistic</a:t>
            </a:r>
          </a:p>
          <a:p>
            <a:pPr>
              <a:defRPr/>
            </a:pPr>
            <a:r>
              <a:rPr lang="en-US" dirty="0"/>
              <a:t>Work in schools, social services, religious occupations, health care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62257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26876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Enterprising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664" y="2564904"/>
            <a:ext cx="7056438" cy="371358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persuade, lead or supervise</a:t>
            </a:r>
          </a:p>
          <a:p>
            <a:pPr>
              <a:defRPr/>
            </a:pPr>
            <a:r>
              <a:rPr lang="en-US" dirty="0"/>
              <a:t>Have skills in selling and communication</a:t>
            </a:r>
          </a:p>
          <a:p>
            <a:pPr>
              <a:defRPr/>
            </a:pPr>
            <a:r>
              <a:rPr lang="en-US" dirty="0"/>
              <a:t>Seek positions of leadership, status and power</a:t>
            </a:r>
          </a:p>
          <a:p>
            <a:pPr>
              <a:defRPr/>
            </a:pPr>
            <a:r>
              <a:rPr lang="en-US" dirty="0"/>
              <a:t>Employed in business, government, sales and politics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08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7416800" cy="508000"/>
          </a:xfrm>
        </p:spPr>
        <p:txBody>
          <a:bodyPr/>
          <a:lstStyle/>
          <a:p>
            <a:pPr algn="ctr"/>
            <a:r>
              <a:rPr lang="en-US" sz="4000" dirty="0">
                <a:latin typeface="Tahoma" charset="0"/>
              </a:rPr>
              <a:t>What is Personality Type? </a:t>
            </a:r>
            <a:endParaRPr lang="uk-UA" sz="4000" dirty="0">
              <a:latin typeface="Tahoma" charset="0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590800"/>
            <a:ext cx="5168248" cy="321465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340768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Conventional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708920"/>
            <a:ext cx="7056438" cy="3744069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Good at organizing and managing details</a:t>
            </a:r>
          </a:p>
          <a:p>
            <a:pPr>
              <a:defRPr/>
            </a:pPr>
            <a:r>
              <a:rPr lang="en-US" dirty="0"/>
              <a:t>Like math, accounting, finance</a:t>
            </a:r>
          </a:p>
          <a:p>
            <a:pPr>
              <a:defRPr/>
            </a:pPr>
            <a:r>
              <a:rPr lang="en-US" dirty="0"/>
              <a:t>Are efficient and patient</a:t>
            </a:r>
          </a:p>
          <a:p>
            <a:pPr>
              <a:defRPr/>
            </a:pPr>
            <a:r>
              <a:rPr lang="en-US" dirty="0"/>
              <a:t>Prefer structure</a:t>
            </a:r>
          </a:p>
          <a:p>
            <a:pPr>
              <a:defRPr/>
            </a:pPr>
            <a:r>
              <a:rPr lang="en-US" dirty="0"/>
              <a:t>Work in business, corporations, quality control, and financial institutions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4396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052736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Realistic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060848"/>
            <a:ext cx="7056438" cy="424847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working with tools, machines, equipment</a:t>
            </a:r>
          </a:p>
          <a:p>
            <a:pPr>
              <a:defRPr/>
            </a:pPr>
            <a:r>
              <a:rPr lang="en-US" dirty="0"/>
              <a:t>Often work outdoors</a:t>
            </a:r>
          </a:p>
          <a:p>
            <a:pPr>
              <a:defRPr/>
            </a:pPr>
            <a:r>
              <a:rPr lang="en-US" dirty="0"/>
              <a:t>Are active and adventurous</a:t>
            </a:r>
          </a:p>
          <a:p>
            <a:pPr>
              <a:defRPr/>
            </a:pPr>
            <a:r>
              <a:rPr lang="en-US" dirty="0"/>
              <a:t>Have good mechanical abilities</a:t>
            </a:r>
          </a:p>
          <a:p>
            <a:pPr>
              <a:defRPr/>
            </a:pPr>
            <a:r>
              <a:rPr lang="en-US" dirty="0"/>
              <a:t>Are employed in manufacturing, construction, transportation and engineering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48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268760"/>
            <a:ext cx="4176713" cy="893762"/>
          </a:xfrm>
        </p:spPr>
        <p:txBody>
          <a:bodyPr/>
          <a:lstStyle/>
          <a:p>
            <a:r>
              <a:rPr lang="en-US" sz="4400" dirty="0"/>
              <a:t>Exploring Your Values</a:t>
            </a:r>
          </a:p>
        </p:txBody>
      </p:sp>
    </p:spTree>
    <p:extLst>
      <p:ext uri="{BB962C8B-B14F-4D97-AF65-F5344CB8AC3E}">
        <p14:creationId xmlns:p14="http://schemas.microsoft.com/office/powerpoint/2010/main" val="3264293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What Are Your Values?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90800"/>
            <a:ext cx="442780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87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are: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901304"/>
            <a:ext cx="7416800" cy="32766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What we think is important</a:t>
            </a:r>
          </a:p>
          <a:p>
            <a:pPr>
              <a:defRPr/>
            </a:pPr>
            <a:r>
              <a:rPr lang="en-US" sz="4000" dirty="0"/>
              <a:t>What we feel is right and good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789040"/>
            <a:ext cx="4657725" cy="194072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66615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Where do we get our values?</a:t>
            </a:r>
          </a:p>
        </p:txBody>
      </p:sp>
      <p:pic>
        <p:nvPicPr>
          <p:cNvPr id="3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717032"/>
            <a:ext cx="5333996" cy="14287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638016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come from: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416800" cy="4267200"/>
          </a:xfrm>
        </p:spPr>
        <p:txBody>
          <a:bodyPr/>
          <a:lstStyle/>
          <a:p>
            <a:pPr>
              <a:defRPr/>
            </a:pPr>
            <a:r>
              <a:rPr lang="en-US" dirty="0"/>
              <a:t>Parents</a:t>
            </a:r>
          </a:p>
          <a:p>
            <a:pPr>
              <a:defRPr/>
            </a:pPr>
            <a:r>
              <a:rPr lang="en-US" dirty="0"/>
              <a:t>Friends</a:t>
            </a:r>
          </a:p>
          <a:p>
            <a:pPr>
              <a:defRPr/>
            </a:pPr>
            <a:r>
              <a:rPr lang="en-US" dirty="0"/>
              <a:t>Culture</a:t>
            </a:r>
          </a:p>
          <a:p>
            <a:pPr>
              <a:defRPr/>
            </a:pPr>
            <a:r>
              <a:rPr lang="en-US" dirty="0"/>
              <a:t>Church</a:t>
            </a:r>
          </a:p>
          <a:p>
            <a:pPr>
              <a:defRPr/>
            </a:pPr>
            <a:r>
              <a:rPr lang="en-US" dirty="0"/>
              <a:t>Media</a:t>
            </a:r>
          </a:p>
          <a:p>
            <a:pPr>
              <a:defRPr/>
            </a:pPr>
            <a:r>
              <a:rPr lang="en-US" dirty="0"/>
              <a:t>Society</a:t>
            </a:r>
          </a:p>
        </p:txBody>
      </p:sp>
      <p:graphicFrame>
        <p:nvGraphicFramePr>
          <p:cNvPr id="2970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131165"/>
              </p:ext>
            </p:extLst>
          </p:nvPr>
        </p:nvGraphicFramePr>
        <p:xfrm>
          <a:off x="3810000" y="2057400"/>
          <a:ext cx="38481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525780" imgH="425196" progId="MS_ClipArt_Gallery.2">
                  <p:embed/>
                </p:oleObj>
              </mc:Choice>
              <mc:Fallback>
                <p:oleObj name="Clip" r:id="rId2" imgW="525780" imgH="425196" progId="MS_ClipArt_Gallery.2">
                  <p:embed/>
                  <p:pic>
                    <p:nvPicPr>
                      <p:cNvPr id="2970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057400"/>
                        <a:ext cx="38481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314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Assignment: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My Personal Coat of 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67000"/>
            <a:ext cx="6705600" cy="37338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you like about yourself</a:t>
            </a:r>
          </a:p>
          <a:p>
            <a:pPr>
              <a:defRPr/>
            </a:pPr>
            <a:r>
              <a:rPr lang="en-US" dirty="0"/>
              <a:t>Your greatest achievement</a:t>
            </a:r>
          </a:p>
          <a:p>
            <a:pPr>
              <a:defRPr/>
            </a:pPr>
            <a:r>
              <a:rPr lang="en-US" dirty="0"/>
              <a:t>Your most prized possession</a:t>
            </a:r>
          </a:p>
          <a:p>
            <a:pPr>
              <a:defRPr/>
            </a:pPr>
            <a:r>
              <a:rPr lang="en-US" dirty="0"/>
              <a:t>What you value most in life</a:t>
            </a:r>
          </a:p>
          <a:p>
            <a:pPr>
              <a:defRPr/>
            </a:pPr>
            <a:r>
              <a:rPr lang="en-US" dirty="0"/>
              <a:t>A symbol of your personality</a:t>
            </a:r>
          </a:p>
          <a:p>
            <a:pPr>
              <a:defRPr/>
            </a:pPr>
            <a:r>
              <a:rPr lang="en-US" dirty="0"/>
              <a:t>Three words to be remembered by </a:t>
            </a:r>
          </a:p>
        </p:txBody>
      </p:sp>
    </p:spTree>
    <p:extLst>
      <p:ext uri="{BB962C8B-B14F-4D97-AF65-F5344CB8AC3E}">
        <p14:creationId xmlns:p14="http://schemas.microsoft.com/office/powerpoint/2010/main" val="2970647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Some samples</a:t>
            </a:r>
          </a:p>
        </p:txBody>
      </p:sp>
    </p:spTree>
    <p:extLst>
      <p:ext uri="{BB962C8B-B14F-4D97-AF65-F5344CB8AC3E}">
        <p14:creationId xmlns:p14="http://schemas.microsoft.com/office/powerpoint/2010/main" val="22207474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xample of a Coat of Arms created by a studen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45926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78DD1-5C4A-4591-A433-66570EB5D6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352574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b="1" dirty="0"/>
              <a:t>Personality Type 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1430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We are born with certain preferences that we develop over a lifetime.</a:t>
            </a:r>
          </a:p>
          <a:p>
            <a:r>
              <a:rPr lang="en-US" dirty="0"/>
              <a:t>Each person is different and unique just like fingerprints or snowflakes.</a:t>
            </a:r>
          </a:p>
          <a:p>
            <a:r>
              <a:rPr lang="en-US" dirty="0"/>
              <a:t>Knowing your personal strengths will increase self-understanding and help you make a good choice of a major.  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Example of a student Coat of Arms Assign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63637"/>
            <a:ext cx="472440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47F31A-85C3-447C-A84B-5E537F729F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33294335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Example of a Coat of Arms created by a studen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5525"/>
            <a:ext cx="481806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C8D1A-956A-4E6D-BE45-5647DCF99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675164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Complete:</a:t>
            </a:r>
            <a:br>
              <a:rPr lang="en-US"/>
            </a:br>
            <a:r>
              <a:rPr lang="en-US"/>
              <a:t>Assessing Your Personal Values </a:t>
            </a:r>
            <a:br>
              <a:rPr lang="en-US"/>
            </a:br>
            <a:br>
              <a:rPr lang="en-US"/>
            </a:br>
            <a:r>
              <a:rPr lang="en-US"/>
              <a:t>Share your highest value with the class</a:t>
            </a:r>
            <a:br>
              <a:rPr lang="en-US"/>
            </a:br>
            <a:br>
              <a:rPr lang="en-US"/>
            </a:br>
            <a:r>
              <a:rPr lang="en-US"/>
              <a:t>Complete: </a:t>
            </a:r>
            <a:br>
              <a:rPr lang="en-US"/>
            </a:br>
            <a:r>
              <a:rPr lang="en-US"/>
              <a:t>Summing Up Values</a:t>
            </a:r>
          </a:p>
        </p:txBody>
      </p:sp>
    </p:spTree>
    <p:extLst>
      <p:ext uri="{BB962C8B-B14F-4D97-AF65-F5344CB8AC3E}">
        <p14:creationId xmlns:p14="http://schemas.microsoft.com/office/powerpoint/2010/main" val="49464793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/>
              <a:t>Career Trends 2019-2029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24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834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Flexibility and Working from home</a:t>
            </a:r>
          </a:p>
        </p:txBody>
      </p:sp>
      <p:graphicFrame>
        <p:nvGraphicFramePr>
          <p:cNvPr id="7" name="Content Placeholder 2" descr="Working from home will involve teleworking, virtual collaboration such as Zoom and using new media. ">
            <a:extLst>
              <a:ext uri="{FF2B5EF4-FFF2-40B4-BE49-F238E27FC236}">
                <a16:creationId xmlns:a16="http://schemas.microsoft.com/office/drawing/2014/main" id="{E867055B-4810-4F8A-A0AB-465CE779C3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3876969"/>
              </p:ext>
            </p:extLst>
          </p:nvPr>
        </p:nvGraphicFramePr>
        <p:xfrm>
          <a:off x="1563126" y="1755571"/>
          <a:ext cx="3163888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Graphic showing the many ways people are online including LinkedIn, Facebook, YouTube, Twitter, and Google.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2110053"/>
            <a:ext cx="3165475" cy="26378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0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3D4E-1775-48B4-9C4A-F7172B17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57200"/>
            <a:ext cx="6408737" cy="508000"/>
          </a:xfrm>
        </p:spPr>
        <p:txBody>
          <a:bodyPr/>
          <a:lstStyle/>
          <a:p>
            <a:r>
              <a:rPr lang="en-US" dirty="0"/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AC29E-0936-484D-9223-833EEC4D4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and profits are increased when a diverse group of people feel appreciated and work together. </a:t>
            </a:r>
          </a:p>
        </p:txBody>
      </p:sp>
      <p:pic>
        <p:nvPicPr>
          <p:cNvPr id="5" name="Picture 4" descr="A diverse group of people sitting at a table working together&#10;&#10;">
            <a:extLst>
              <a:ext uri="{FF2B5EF4-FFF2-40B4-BE49-F238E27FC236}">
                <a16:creationId xmlns:a16="http://schemas.microsoft.com/office/drawing/2014/main" id="{57E38259-B909-4E77-8DD0-F42293D2A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587862"/>
            <a:ext cx="6172200" cy="34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2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CBF8-F55A-432B-B0E2-1D5DD63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219200"/>
            <a:ext cx="6408737" cy="508000"/>
          </a:xfrm>
        </p:spPr>
        <p:txBody>
          <a:bodyPr/>
          <a:lstStyle/>
          <a:p>
            <a:r>
              <a:rPr lang="en-US" dirty="0"/>
              <a:t>Preference for Soft Skills</a:t>
            </a:r>
          </a:p>
        </p:txBody>
      </p:sp>
      <p:pic>
        <p:nvPicPr>
          <p:cNvPr id="5" name="Content Placeholder 4" descr="This graphic shows soft skills including team spirit, self-confidence, communication, empathy, assertiveness, and personality ">
            <a:extLst>
              <a:ext uri="{FF2B5EF4-FFF2-40B4-BE49-F238E27FC236}">
                <a16:creationId xmlns:a16="http://schemas.microsoft.com/office/drawing/2014/main" id="{8904BC58-75ED-4A52-84EE-5875756E0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42795596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/>
              <a:t>Careers of the Future: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/>
              <a:t>Finance</a:t>
            </a:r>
          </a:p>
          <a:p>
            <a:r>
              <a:rPr lang="en-US" dirty="0"/>
              <a:t>Investments</a:t>
            </a:r>
          </a:p>
          <a:p>
            <a:r>
              <a:rPr lang="en-US" dirty="0"/>
              <a:t>Taxes</a:t>
            </a:r>
          </a:p>
          <a:p>
            <a:r>
              <a:rPr lang="en-US" dirty="0"/>
              <a:t>Entrepreneurship and small businesses</a:t>
            </a:r>
          </a:p>
          <a:p>
            <a:r>
              <a:rPr lang="en-US" dirty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Graphic illustrating e-commer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5775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09" y="1066800"/>
            <a:ext cx="6408737" cy="508000"/>
          </a:xfrm>
        </p:spPr>
        <p:txBody>
          <a:bodyPr/>
          <a:lstStyle/>
          <a:p>
            <a:r>
              <a:rPr lang="en-US" dirty="0"/>
              <a:t>Globalization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6481763" cy="1385887"/>
          </a:xfrm>
        </p:spPr>
        <p:txBody>
          <a:bodyPr/>
          <a:lstStyle/>
          <a:p>
            <a:r>
              <a:rPr lang="en-US" dirty="0"/>
              <a:t>Speak different languages</a:t>
            </a:r>
          </a:p>
          <a:p>
            <a:r>
              <a:rPr lang="en-US" dirty="0"/>
              <a:t>Study international business</a:t>
            </a:r>
          </a:p>
        </p:txBody>
      </p:sp>
      <p:pic>
        <p:nvPicPr>
          <p:cNvPr id="235522" name="Picture 2" descr="Graphic of a globe with interconnecting lin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31787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247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                               </a:t>
            </a:r>
            <a:r>
              <a:rPr lang="en-US" altLang="en-US" sz="3600" b="0" dirty="0"/>
              <a:t>Going Green!</a:t>
            </a:r>
            <a:br>
              <a:rPr lang="en-US" altLang="en-US" sz="3600" b="0" dirty="0"/>
            </a:br>
            <a:endParaRPr lang="en-US" altLang="en-US" sz="3600" b="0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7DDAB753-089A-453C-8D8D-28D19D14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74" name="Content Placeholder 3">
            <a:extLst>
              <a:ext uri="{FF2B5EF4-FFF2-40B4-BE49-F238E27FC236}">
                <a16:creationId xmlns:a16="http://schemas.microsoft.com/office/drawing/2014/main" id="{D654ECBE-783E-4F66-A92A-FD600C76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en-US" dirty="0"/>
              <a:t>Efficient use of energy</a:t>
            </a:r>
          </a:p>
          <a:p>
            <a:r>
              <a:rPr lang="en-US" dirty="0"/>
              <a:t>Renewable sources of energy</a:t>
            </a:r>
          </a:p>
          <a:p>
            <a:r>
              <a:rPr lang="en-US" dirty="0"/>
              <a:t>Preserving the environment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AEE06012-D78E-4773-80B9-538D16B5D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14339" name="Picture 4" descr="Graphic showing green trees with people in front as a symbol for new green jobs that preserve the environment.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7019" b="1"/>
          <a:stretch/>
        </p:blipFill>
        <p:spPr bwMode="auto">
          <a:xfrm>
            <a:off x="4645025" y="2174875"/>
            <a:ext cx="4041775" cy="3951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7416800" cy="508000"/>
          </a:xfrm>
        </p:spPr>
        <p:txBody>
          <a:bodyPr/>
          <a:lstStyle/>
          <a:p>
            <a:pPr algn="ctr"/>
            <a:r>
              <a:rPr lang="en-US" dirty="0" err="1"/>
              <a:t>TruTalent</a:t>
            </a:r>
            <a:r>
              <a:rPr lang="en-US" dirty="0"/>
              <a:t> Personality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57600"/>
            <a:ext cx="7416800" cy="5111750"/>
          </a:xfrm>
        </p:spPr>
        <p:txBody>
          <a:bodyPr/>
          <a:lstStyle/>
          <a:p>
            <a:r>
              <a:rPr lang="en-US" dirty="0"/>
              <a:t>Use your access code to set up an online portfolio and take this assessment.  </a:t>
            </a:r>
          </a:p>
          <a:p>
            <a:r>
              <a:rPr lang="en-US" dirty="0"/>
              <a:t>Your results are linked to matching careers.  </a:t>
            </a:r>
          </a:p>
        </p:txBody>
      </p:sp>
    </p:spTree>
    <p:extLst>
      <p:ext uri="{BB962C8B-B14F-4D97-AF65-F5344CB8AC3E}">
        <p14:creationId xmlns:p14="http://schemas.microsoft.com/office/powerpoint/2010/main" val="8101184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/>
              <a:t>Environmental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/>
              <a:t>Conserve water</a:t>
            </a:r>
          </a:p>
          <a:p>
            <a:r>
              <a:rPr lang="en-US" dirty="0"/>
              <a:t>Control pollution</a:t>
            </a:r>
          </a:p>
          <a:p>
            <a:r>
              <a:rPr lang="en-US" dirty="0"/>
              <a:t>Manage global warming</a:t>
            </a:r>
          </a:p>
          <a:p>
            <a:r>
              <a:rPr lang="en-US" dirty="0"/>
              <a:t>Produce food</a:t>
            </a:r>
          </a:p>
        </p:txBody>
      </p:sp>
      <p:pic>
        <p:nvPicPr>
          <p:cNvPr id="244738" name="Picture 2" descr="Graphic shows hands holding a globe symbolizing taking care of the ear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Recycling</a:t>
            </a:r>
          </a:p>
          <a:p>
            <a:pPr>
              <a:defRPr/>
            </a:pPr>
            <a:r>
              <a:rPr lang="en-US" dirty="0"/>
              <a:t>Alternative energy</a:t>
            </a:r>
          </a:p>
          <a:p>
            <a:pPr>
              <a:defRPr/>
            </a:pPr>
            <a:r>
              <a:rPr lang="en-US" dirty="0"/>
              <a:t>Concerns about global warming and climate change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Picture 4" descr="This graphic shows the planet overheating. 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17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 descr="This graphic shows windmills used to generate electricity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 descr="This graphic shows solar panels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 descr="This graphic shows people recycling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5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 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 descr="This graphic shows a tree growing out of money symbolizing that green jobs pay well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E535-51F1-4CDE-945F-8439613B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/>
              <a:t>Higher Earnings in STEM Occupations</a:t>
            </a:r>
          </a:p>
        </p:txBody>
      </p:sp>
      <p:pic>
        <p:nvPicPr>
          <p:cNvPr id="5" name="Content Placeholder 4" descr="This graphic shows STEM careers including science, technology, engineering, and math">
            <a:extLst>
              <a:ext uri="{FF2B5EF4-FFF2-40B4-BE49-F238E27FC236}">
                <a16:creationId xmlns:a16="http://schemas.microsoft.com/office/drawing/2014/main" id="{BB7DC95C-22E1-4CFD-A08A-503E13BCC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3885669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5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163888" cy="475297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Engineering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Requires advanced degrees</a:t>
            </a:r>
          </a:p>
        </p:txBody>
      </p:sp>
      <p:pic>
        <p:nvPicPr>
          <p:cNvPr id="4" name="Picture 3" descr="This is a photo of a woman doing research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r="32407"/>
          <a:stretch/>
        </p:blipFill>
        <p:spPr bwMode="auto">
          <a:xfrm>
            <a:off x="4935538" y="1052513"/>
            <a:ext cx="3165475" cy="4752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97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/>
              <a:t>Information and technology workers are the largest group of workers in the U.S.</a:t>
            </a:r>
          </a:p>
        </p:txBody>
      </p:sp>
      <p:pic>
        <p:nvPicPr>
          <p:cNvPr id="4" name="Picture 9" descr="This is a photo of a computer chi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59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/>
              <a:t>Mismatch between workers 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/>
              <a:t>More workers needed in scientific and technical fields</a:t>
            </a:r>
          </a:p>
        </p:txBody>
      </p:sp>
      <p:pic>
        <p:nvPicPr>
          <p:cNvPr id="260098" name="Picture 2" descr="This is a photo of a woman scientis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7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/>
              <a:t>Robots will do the work</a:t>
            </a:r>
          </a:p>
          <a:p>
            <a:r>
              <a:rPr lang="en-US" dirty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This is a photo of a robo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65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5D0C-880C-47C1-852E-4C2E9CD8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/>
              <a:t>Increased Need for Education</a:t>
            </a:r>
          </a:p>
        </p:txBody>
      </p:sp>
      <p:pic>
        <p:nvPicPr>
          <p:cNvPr id="5" name="Content Placeholder 4" descr="Chart, bar chart showing that earnings increase with educational attainment. Unemployment decreases with educational attainment. &#10;&#10;Description automatically generated">
            <a:extLst>
              <a:ext uri="{FF2B5EF4-FFF2-40B4-BE49-F238E27FC236}">
                <a16:creationId xmlns:a16="http://schemas.microsoft.com/office/drawing/2014/main" id="{87B0C774-648D-45C7-A8C1-59975E0A0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57400"/>
            <a:ext cx="7430030" cy="4179391"/>
          </a:xfrm>
        </p:spPr>
      </p:pic>
    </p:spTree>
    <p:extLst>
      <p:ext uri="{BB962C8B-B14F-4D97-AF65-F5344CB8AC3E}">
        <p14:creationId xmlns:p14="http://schemas.microsoft.com/office/powerpoint/2010/main" val="65605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914400"/>
            <a:ext cx="7056438" cy="723900"/>
          </a:xfrm>
        </p:spPr>
        <p:txBody>
          <a:bodyPr/>
          <a:lstStyle/>
          <a:p>
            <a:pPr algn="ctr"/>
            <a:r>
              <a:rPr lang="en-US" altLang="en-US" b="1" dirty="0"/>
              <a:t>Directions for the Personality Assessment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286000"/>
            <a:ext cx="7056438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Find a time when you are not tired or rushed.</a:t>
            </a:r>
          </a:p>
          <a:p>
            <a:r>
              <a:rPr lang="en-US" altLang="en-US" dirty="0"/>
              <a:t>There are no right or wrong answers.  </a:t>
            </a:r>
          </a:p>
          <a:p>
            <a:r>
              <a:rPr lang="en-US" altLang="en-US" dirty="0"/>
              <a:t>Answer quickly giving your first impression.  Do not over analyze.</a:t>
            </a:r>
          </a:p>
          <a:p>
            <a:r>
              <a:rPr lang="en-US" altLang="en-US" dirty="0"/>
              <a:t>You will have a chance to look at your profile and change it if you think it is not correct.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4953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04A0-D3A9-42C8-B50A-8228491F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65200"/>
            <a:ext cx="6408737" cy="508000"/>
          </a:xfrm>
        </p:spPr>
        <p:txBody>
          <a:bodyPr/>
          <a:lstStyle/>
          <a:p>
            <a:r>
              <a:rPr lang="en-US" dirty="0"/>
              <a:t>Increasing Opportunities</a:t>
            </a:r>
          </a:p>
        </p:txBody>
      </p:sp>
      <p:pic>
        <p:nvPicPr>
          <p:cNvPr id="5" name="Content Placeholder 4" descr="Table showing the 6 out of the 10 fastest growing occupations are related to health care. &#10;&#10;with medium confidence">
            <a:extLst>
              <a:ext uri="{FF2B5EF4-FFF2-40B4-BE49-F238E27FC236}">
                <a16:creationId xmlns:a16="http://schemas.microsoft.com/office/drawing/2014/main" id="{07213EFB-8E76-46B9-B9D7-63F16B3D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8" y="1606005"/>
            <a:ext cx="7169415" cy="4032795"/>
          </a:xfrm>
        </p:spPr>
      </p:pic>
    </p:spTree>
    <p:extLst>
      <p:ext uri="{BB962C8B-B14F-4D97-AF65-F5344CB8AC3E}">
        <p14:creationId xmlns:p14="http://schemas.microsoft.com/office/powerpoint/2010/main" val="3720766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84989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/>
              <a:t>  Increased 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/>
          </a:p>
        </p:txBody>
      </p:sp>
      <p:pic>
        <p:nvPicPr>
          <p:cNvPr id="11268" name="Picture 3" descr="This photo shows a group of healthcare professional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43E4-236F-4F3B-BD18-24FC832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60400"/>
            <a:ext cx="6408737" cy="508000"/>
          </a:xfrm>
        </p:spPr>
        <p:txBody>
          <a:bodyPr/>
          <a:lstStyle/>
          <a:p>
            <a:r>
              <a:rPr lang="en-US" dirty="0"/>
              <a:t>Employment Growth</a:t>
            </a:r>
          </a:p>
        </p:txBody>
      </p:sp>
      <p:pic>
        <p:nvPicPr>
          <p:cNvPr id="5" name="Content Placeholder 4" descr="Chart showing fastest growing occupations including healthcare, social service, computer and math occupations, healthcare practitioners, personal care and service occupations, food preparation, and business. &#10;&#10;Description automatically generated">
            <a:extLst>
              <a:ext uri="{FF2B5EF4-FFF2-40B4-BE49-F238E27FC236}">
                <a16:creationId xmlns:a16="http://schemas.microsoft.com/office/drawing/2014/main" id="{768E0858-FFCB-4475-A5D0-0E6AB4411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408636" cy="4729856"/>
          </a:xfrm>
        </p:spPr>
      </p:pic>
    </p:spTree>
    <p:extLst>
      <p:ext uri="{BB962C8B-B14F-4D97-AF65-F5344CB8AC3E}">
        <p14:creationId xmlns:p14="http://schemas.microsoft.com/office/powerpoint/2010/main" val="34153049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2E84F"/>
                </a:solidFill>
              </a:rPr>
              <a:t>          </a:t>
            </a:r>
            <a:r>
              <a:rPr lang="en-US" altLang="en-US" sz="3200" dirty="0"/>
              <a:t>Service Occupations in Demand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 </a:t>
            </a:r>
          </a:p>
        </p:txBody>
      </p:sp>
      <p:pic>
        <p:nvPicPr>
          <p:cNvPr id="259074" name="Picture 2" descr="This photo shows people in a variety of service occupations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/>
              <a:t>Because of increasing violence, we are starting to realize the importance of mental health</a:t>
            </a:r>
          </a:p>
        </p:txBody>
      </p:sp>
      <p:pic>
        <p:nvPicPr>
          <p:cNvPr id="23859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74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817" y="1219200"/>
            <a:ext cx="6408737" cy="508000"/>
          </a:xfrm>
        </p:spPr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6481763" cy="1690687"/>
          </a:xfrm>
        </p:spPr>
        <p:txBody>
          <a:bodyPr/>
          <a:lstStyle/>
          <a:p>
            <a:r>
              <a:rPr lang="en-US" dirty="0"/>
              <a:t>Enables computers to approximate human thought</a:t>
            </a:r>
          </a:p>
        </p:txBody>
      </p:sp>
      <p:pic>
        <p:nvPicPr>
          <p:cNvPr id="4" name="Picture 8" descr="This is a photo of a robot in front of some computer cod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38657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605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680" y="3917156"/>
            <a:ext cx="6481763" cy="1690687"/>
          </a:xfrm>
        </p:spPr>
        <p:txBody>
          <a:bodyPr/>
          <a:lstStyle/>
          <a:p>
            <a:r>
              <a:rPr lang="en-US" dirty="0"/>
              <a:t>As older teachers retire, there will be an increasing need for teachers. </a:t>
            </a:r>
          </a:p>
        </p:txBody>
      </p:sp>
      <p:pic>
        <p:nvPicPr>
          <p:cNvPr id="245762" name="Picture 2" descr="This is a photo of a teacher with her student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381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01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/>
              <a:t>Law enforcement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Forensics</a:t>
            </a:r>
          </a:p>
          <a:p>
            <a:r>
              <a:rPr lang="en-US" dirty="0"/>
              <a:t>International relations </a:t>
            </a:r>
          </a:p>
          <a:p>
            <a:r>
              <a:rPr lang="en-US" dirty="0"/>
              <a:t>Foreign affairs</a:t>
            </a:r>
          </a:p>
          <a:p>
            <a:r>
              <a:rPr lang="en-US" dirty="0"/>
              <a:t>Security administration</a:t>
            </a:r>
          </a:p>
        </p:txBody>
      </p:sp>
      <p:pic>
        <p:nvPicPr>
          <p:cNvPr id="24678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36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0" y="2743200"/>
            <a:ext cx="2801079" cy="3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7692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>
                <a:latin typeface="Arial Rounded MT Bold" panose="020F0704030504030204" pitchFamily="34" charset="0"/>
              </a:rPr>
              <a:t>The </a:t>
            </a:r>
            <a:r>
              <a:rPr lang="en-US" altLang="en-US" sz="3200" dirty="0" err="1">
                <a:latin typeface="Arial Rounded MT Bold" panose="020F0704030504030204" pitchFamily="34" charset="0"/>
              </a:rPr>
              <a:t>TruTalent</a:t>
            </a:r>
            <a:r>
              <a:rPr lang="en-US" altLang="en-US" sz="3200" dirty="0">
                <a:latin typeface="Arial Rounded MT Bold" panose="020F0704030504030204" pitchFamily="34" charset="0"/>
              </a:rPr>
              <a:t> Skills Assessment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Rate Your Skills for Success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6150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280</TotalTime>
  <Words>2945</Words>
  <Application>Microsoft Office PowerPoint</Application>
  <PresentationFormat>On-screen Show (4:3)</PresentationFormat>
  <Paragraphs>753</Paragraphs>
  <Slides>111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1" baseType="lpstr">
      <vt:lpstr>Albertus Medium</vt:lpstr>
      <vt:lpstr>Arial</vt:lpstr>
      <vt:lpstr>Arial Rounded MT Bold</vt:lpstr>
      <vt:lpstr>Calibri</vt:lpstr>
      <vt:lpstr>Century Gothic</vt:lpstr>
      <vt:lpstr>Maiandra GD</vt:lpstr>
      <vt:lpstr>Tahoma</vt:lpstr>
      <vt:lpstr>Wingdings</vt:lpstr>
      <vt:lpstr>template</vt:lpstr>
      <vt:lpstr>Clip</vt:lpstr>
      <vt:lpstr>Choosing Your Major Chapter 3</vt:lpstr>
      <vt:lpstr>Job Jar Activity</vt:lpstr>
      <vt:lpstr>Making a Career Decision</vt:lpstr>
      <vt:lpstr>There is a choice you have to make, In everything you do. And you must always keep in mind, The choice you make, makes you.</vt:lpstr>
      <vt:lpstr>Steps in Making a Career Decision</vt:lpstr>
      <vt:lpstr>What is Personality Type? </vt:lpstr>
      <vt:lpstr>Personality Type </vt:lpstr>
      <vt:lpstr>TruTalent Personality Assessment</vt:lpstr>
      <vt:lpstr>Directions for the Personality Assessment</vt:lpstr>
      <vt:lpstr>Directions</vt:lpstr>
      <vt:lpstr>Important</vt:lpstr>
      <vt:lpstr>Directions</vt:lpstr>
      <vt:lpstr>4 Dimensions of Personality Type</vt:lpstr>
      <vt:lpstr>Extravert or Introvert</vt:lpstr>
      <vt:lpstr>Personality and Work Environment</vt:lpstr>
      <vt:lpstr>Sample Careers</vt:lpstr>
      <vt:lpstr>Activity: Talkers Vs. Listeners</vt:lpstr>
      <vt:lpstr>Group Activity: Talkers and Listeners</vt:lpstr>
      <vt:lpstr>Sensing or Intuitive </vt:lpstr>
      <vt:lpstr>Personality and Work Environment</vt:lpstr>
      <vt:lpstr>Sample Careers</vt:lpstr>
      <vt:lpstr>Personality Exercise</vt:lpstr>
      <vt:lpstr>Exercise: Sensing or Intuitive</vt:lpstr>
      <vt:lpstr>Thinking or Feeling</vt:lpstr>
      <vt:lpstr>Personality and Work Environment</vt:lpstr>
      <vt:lpstr>    Sample Careers</vt:lpstr>
      <vt:lpstr>Judging or Perceptive</vt:lpstr>
      <vt:lpstr>                   Personality type</vt:lpstr>
      <vt:lpstr>Personality and Work Environment</vt:lpstr>
      <vt:lpstr>Sample Careers</vt:lpstr>
      <vt:lpstr>Group Activity: J and P Exercise:</vt:lpstr>
      <vt:lpstr>Exploring your Personal Strengths </vt:lpstr>
      <vt:lpstr>Your textbook provides an opportunity to explore your multiple intelligences.  Use the access code to take the TruTalent Intelligences Assessment. </vt:lpstr>
      <vt:lpstr>Multiple Intelligences</vt:lpstr>
      <vt:lpstr>Multiple Intelligences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Emotional Intelligence</vt:lpstr>
      <vt:lpstr>Emotional Intelligence</vt:lpstr>
      <vt:lpstr>Emotional Intelligence</vt:lpstr>
      <vt:lpstr>Emotional Intelligence</vt:lpstr>
      <vt:lpstr>How Can You Develop Emotional Intelligence?</vt:lpstr>
      <vt:lpstr>Developing Emotional Intelligence</vt:lpstr>
      <vt:lpstr>These intelligences work together in complex ways to make us unique individuals.</vt:lpstr>
      <vt:lpstr>           Multiple Intelligences Matching Quiz</vt:lpstr>
      <vt:lpstr>Interests</vt:lpstr>
      <vt:lpstr>The Interest Profiler*</vt:lpstr>
      <vt:lpstr>HOLLAND’S HEXAGON</vt:lpstr>
      <vt:lpstr>Investigative Persons</vt:lpstr>
      <vt:lpstr>Artistic Persons</vt:lpstr>
      <vt:lpstr>Social Persons</vt:lpstr>
      <vt:lpstr>Enterprising Persons</vt:lpstr>
      <vt:lpstr>Conventional Persons</vt:lpstr>
      <vt:lpstr>Realistic Persons</vt:lpstr>
      <vt:lpstr>Exploring Your Values</vt:lpstr>
      <vt:lpstr> What Are Your Values?</vt:lpstr>
      <vt:lpstr>Values are:</vt:lpstr>
      <vt:lpstr>Where do we get our values?</vt:lpstr>
      <vt:lpstr>Values come from:</vt:lpstr>
      <vt:lpstr>Assignment:  My Personal Coat of Arms</vt:lpstr>
      <vt:lpstr>Some samples</vt:lpstr>
      <vt:lpstr>Example of a Student Coat of Arms</vt:lpstr>
      <vt:lpstr>Example of a Student Coat of Arms</vt:lpstr>
      <vt:lpstr>Example of a Student Coat of Arms</vt:lpstr>
      <vt:lpstr>Complete: Assessing Your Personal Values   Share your highest value with the class  Complete:  Summing Up Values</vt:lpstr>
      <vt:lpstr>Career Trends 2019-2029</vt:lpstr>
      <vt:lpstr>Flexibility and Working from home</vt:lpstr>
      <vt:lpstr>Diversity</vt:lpstr>
      <vt:lpstr>Preference for Soft Skills</vt:lpstr>
      <vt:lpstr>Careers of the Future: Business</vt:lpstr>
      <vt:lpstr>Globalization</vt:lpstr>
      <vt:lpstr>                               Going Green! </vt:lpstr>
      <vt:lpstr>Environmental Science</vt:lpstr>
      <vt:lpstr>Energy Shortages</vt:lpstr>
      <vt:lpstr>Going Green!</vt:lpstr>
      <vt:lpstr>      Green Jobs</vt:lpstr>
      <vt:lpstr>Higher Earnings in STEM Occupations</vt:lpstr>
      <vt:lpstr>Research</vt:lpstr>
      <vt:lpstr>Technology</vt:lpstr>
      <vt:lpstr>Mismatch between workers and jobs</vt:lpstr>
      <vt:lpstr>Automation</vt:lpstr>
      <vt:lpstr>Increased Need for Education</vt:lpstr>
      <vt:lpstr>Increasing Opportunities</vt:lpstr>
      <vt:lpstr>Largest Numerical Openings</vt:lpstr>
      <vt:lpstr>  Increased Opportunities in Healthcare</vt:lpstr>
      <vt:lpstr>Employment Growth</vt:lpstr>
      <vt:lpstr>          Service Occupations in Demand</vt:lpstr>
      <vt:lpstr>Mental Health</vt:lpstr>
      <vt:lpstr>Artificial Intelligence</vt:lpstr>
      <vt:lpstr>Teaching</vt:lpstr>
      <vt:lpstr>Security</vt:lpstr>
      <vt:lpstr>The TruTalent Skills Assessment Rate Your Skills for Success In the workplace</vt:lpstr>
      <vt:lpstr>Other Factors in Choosing a Major</vt:lpstr>
      <vt:lpstr>Career Research </vt:lpstr>
      <vt:lpstr>           Top Jobs for the Future</vt:lpstr>
      <vt:lpstr>10 Highest Salary Increase</vt:lpstr>
      <vt:lpstr>10 Fastest Growing</vt:lpstr>
      <vt:lpstr>10 Highest Salary Increase</vt:lpstr>
      <vt:lpstr>Top Paying Jobs  Require math and science</vt:lpstr>
      <vt:lpstr>Largest Numerical Openings</vt:lpstr>
      <vt:lpstr>Checklist for a Satisfying Career</vt:lpstr>
      <vt:lpstr>Keys to Success: Find Your Passion</vt:lpstr>
      <vt:lpstr>Keys to Success: Find Your Passion</vt:lpstr>
      <vt:lpstr>Appreciating Island Cultures: Tattoos Stories from Samoa and Fiji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30</cp:revision>
  <dcterms:created xsi:type="dcterms:W3CDTF">2013-11-18T20:15:02Z</dcterms:created>
  <dcterms:modified xsi:type="dcterms:W3CDTF">2021-07-04T22:05:42Z</dcterms:modified>
</cp:coreProperties>
</file>